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602" r:id="rId3"/>
    <p:sldId id="603" r:id="rId5"/>
    <p:sldId id="604" r:id="rId6"/>
    <p:sldId id="610" r:id="rId7"/>
    <p:sldId id="611" r:id="rId8"/>
    <p:sldId id="605" r:id="rId9"/>
    <p:sldId id="612" r:id="rId10"/>
    <p:sldId id="613" r:id="rId11"/>
    <p:sldId id="606" r:id="rId12"/>
    <p:sldId id="614" r:id="rId13"/>
    <p:sldId id="607" r:id="rId14"/>
    <p:sldId id="615" r:id="rId15"/>
    <p:sldId id="608" r:id="rId16"/>
    <p:sldId id="609" r:id="rId17"/>
    <p:sldId id="616" r:id="rId18"/>
    <p:sldId id="617" r:id="rId19"/>
    <p:sldId id="618" r:id="rId20"/>
    <p:sldId id="619" r:id="rId21"/>
    <p:sldId id="620" r:id="rId22"/>
    <p:sldId id="715" r:id="rId23"/>
    <p:sldId id="716" r:id="rId24"/>
    <p:sldId id="717" r:id="rId25"/>
    <p:sldId id="718" r:id="rId26"/>
    <p:sldId id="621" r:id="rId27"/>
    <p:sldId id="622" r:id="rId28"/>
    <p:sldId id="623" r:id="rId29"/>
    <p:sldId id="624" r:id="rId30"/>
    <p:sldId id="625" r:id="rId31"/>
    <p:sldId id="720" r:id="rId32"/>
    <p:sldId id="626" r:id="rId33"/>
    <p:sldId id="627" r:id="rId34"/>
    <p:sldId id="721" r:id="rId35"/>
    <p:sldId id="628" r:id="rId36"/>
    <p:sldId id="719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C8E3F99-1F2C-464F-AEDA-C94A00424118}">
          <p14:sldIdLst>
            <p14:sldId id="602"/>
            <p14:sldId id="603"/>
            <p14:sldId id="604"/>
            <p14:sldId id="610"/>
            <p14:sldId id="611"/>
            <p14:sldId id="605"/>
            <p14:sldId id="612"/>
            <p14:sldId id="613"/>
            <p14:sldId id="606"/>
            <p14:sldId id="614"/>
            <p14:sldId id="607"/>
            <p14:sldId id="615"/>
            <p14:sldId id="608"/>
            <p14:sldId id="609"/>
            <p14:sldId id="616"/>
            <p14:sldId id="617"/>
            <p14:sldId id="618"/>
            <p14:sldId id="619"/>
            <p14:sldId id="620"/>
            <p14:sldId id="715"/>
            <p14:sldId id="716"/>
            <p14:sldId id="717"/>
            <p14:sldId id="718"/>
            <p14:sldId id="621"/>
            <p14:sldId id="622"/>
            <p14:sldId id="623"/>
            <p14:sldId id="624"/>
            <p14:sldId id="625"/>
            <p14:sldId id="720"/>
            <p14:sldId id="626"/>
            <p14:sldId id="627"/>
            <p14:sldId id="721"/>
            <p14:sldId id="628"/>
            <p14:sldId id="719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B500"/>
    <a:srgbClr val="D0CECE"/>
    <a:srgbClr val="E8F1EE"/>
    <a:srgbClr val="CDE2DB"/>
    <a:srgbClr val="0070C0"/>
    <a:srgbClr val="009051"/>
    <a:srgbClr val="CEF4EC"/>
    <a:srgbClr val="404040"/>
    <a:srgbClr val="B1B1B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7" autoAdjust="0"/>
    <p:restoredTop sz="87605" autoAdjust="0"/>
  </p:normalViewPr>
  <p:slideViewPr>
    <p:cSldViewPr snapToGrid="0">
      <p:cViewPr>
        <p:scale>
          <a:sx n="71" d="100"/>
          <a:sy n="71" d="100"/>
        </p:scale>
        <p:origin x="480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F0A603-9B2F-4BB7-BEEE-6E0FE7239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C6719-5532-4E4C-BD10-24C610D0E2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@ConditionalOnJava 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系统的</a:t>
            </a:r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java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版本是否符合要求</a:t>
            </a:r>
            <a:endParaRPr lang="zh-CN" altLang="en-US" sz="1200" b="0" i="0" u="none" strike="noStrike" kern="1200" baseline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@ConditionalOnBean 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容器中存在指定</a:t>
            </a:r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Bean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；</a:t>
            </a:r>
            <a:endParaRPr lang="zh-CN" altLang="en-US" sz="1200" b="0" i="0" u="none" strike="noStrike" kern="1200" baseline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@ConditionalOnMissingBean 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容器中不存在指定</a:t>
            </a:r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Bean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；</a:t>
            </a:r>
            <a:endParaRPr lang="zh-CN" altLang="en-US" sz="1200" b="0" i="0" u="none" strike="noStrike" kern="1200" baseline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@ConditionalOnExpression 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满足</a:t>
            </a:r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SpEL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表达式指定</a:t>
            </a:r>
            <a:endParaRPr lang="zh-CN" altLang="en-US" sz="1200" b="0" i="0" u="none" strike="noStrike" kern="1200" baseline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@ConditionalOnClass 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系统中有指定的类</a:t>
            </a:r>
            <a:endParaRPr lang="zh-CN" altLang="en-US" sz="1200" b="0" i="0" u="none" strike="noStrike" kern="1200" baseline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@ConditionalOnMissingClass 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系统中没有指定的类</a:t>
            </a:r>
            <a:endParaRPr lang="zh-CN" altLang="en-US" sz="1200" b="0" i="0" u="none" strike="noStrike" kern="1200" baseline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@ConditionalOnSingleCandidate 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容器中只有一个指定的</a:t>
            </a:r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Bean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，或者这个</a:t>
            </a:r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Bean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是首选</a:t>
            </a:r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Bean</a:t>
            </a:r>
            <a:endParaRPr lang="en-US" altLang="zh-CN" sz="1200" b="0" i="0" u="none" strike="noStrike" kern="1200" baseline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@ConditionalOnProperty 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系统中指定的属性是否有指定的值</a:t>
            </a:r>
            <a:endParaRPr lang="zh-CN" altLang="en-US" sz="1200" b="0" i="0" u="none" strike="noStrike" kern="1200" baseline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@ConditionalOnResource 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类路径下是否存在指定资源文件</a:t>
            </a:r>
            <a:endParaRPr lang="zh-CN" altLang="en-US" sz="1200" b="0" i="0" u="none" strike="noStrike" kern="1200" baseline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@ConditionalOnWebApplication 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当前是</a:t>
            </a:r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web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环境</a:t>
            </a:r>
            <a:endParaRPr lang="zh-CN" altLang="en-US" sz="1200" b="0" i="0" u="none" strike="noStrike" kern="1200" baseline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@ConditionalOnNotWebApplication 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当前不是</a:t>
            </a:r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web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环境</a:t>
            </a:r>
            <a:endParaRPr lang="zh-CN" altLang="en-US" sz="1200" b="0" i="0" u="none" strike="noStrike" kern="1200" baseline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@ConditionalOnJndi JNDI</a:t>
            </a:r>
            <a:r>
              <a:rPr lang="zh-CN" altLang="en-US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存在指定项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57200" y="1122363"/>
            <a:ext cx="11734800" cy="2387600"/>
          </a:xfrm>
        </p:spPr>
        <p:txBody>
          <a:bodyPr anchor="b">
            <a:normAutofit/>
          </a:bodyPr>
          <a:lstStyle>
            <a:lvl1pPr algn="l">
              <a:lnSpc>
                <a:spcPct val="150000"/>
              </a:lnSpc>
              <a:defRPr sz="4800" b="1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7200" y="3602038"/>
            <a:ext cx="11734800" cy="1655762"/>
          </a:xfrm>
        </p:spPr>
        <p:txBody>
          <a:bodyPr anchor="ctr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11308976" y="6703983"/>
            <a:ext cx="180000" cy="154017"/>
          </a:xfrm>
          <a:prstGeom prst="rect">
            <a:avLst/>
          </a:prstGeom>
          <a:solidFill>
            <a:srgbClr val="034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57200" y="6167225"/>
            <a:ext cx="6771939" cy="3836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框 4"/>
          <p:cNvSpPr txBox="1">
            <a:spLocks noChangeArrowheads="1"/>
          </p:cNvSpPr>
          <p:nvPr userDrawn="1"/>
        </p:nvSpPr>
        <p:spPr bwMode="auto">
          <a:xfrm>
            <a:off x="575982" y="236407"/>
            <a:ext cx="3811308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endParaRPr lang="zh-CN" altLang="en-US" sz="4000" b="1" dirty="0">
              <a:ln w="18415" cmpd="sng">
                <a:noFill/>
                <a:prstDash val="solid"/>
              </a:ln>
              <a:solidFill>
                <a:srgbClr val="FFFFFF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文本占位符 43"/>
          <p:cNvSpPr>
            <a:spLocks noGrp="1"/>
          </p:cNvSpPr>
          <p:nvPr>
            <p:ph type="body" sz="quarter" idx="13" hasCustomPrompt="1"/>
          </p:nvPr>
        </p:nvSpPr>
        <p:spPr>
          <a:xfrm>
            <a:off x="575982" y="1360047"/>
            <a:ext cx="5932394" cy="4718024"/>
          </a:xfrm>
        </p:spPr>
        <p:txBody>
          <a:bodyPr/>
          <a:lstStyle>
            <a:lvl1pPr marL="457200" indent="-457200">
              <a:lnSpc>
                <a:spcPct val="150000"/>
              </a:lnSpc>
              <a:spcAft>
                <a:spcPts val="300"/>
              </a:spcAft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单击此处编辑目录文本样式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4325" y="87640"/>
            <a:ext cx="9009657" cy="647699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87640"/>
            <a:ext cx="9000132" cy="647699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87640"/>
            <a:ext cx="9000132" cy="647699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5982" y="1089212"/>
            <a:ext cx="5443818" cy="50877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089212"/>
            <a:ext cx="5443818" cy="508775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5981" y="75266"/>
            <a:ext cx="8748000" cy="68736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5982" y="1080661"/>
            <a:ext cx="5421594" cy="611661"/>
          </a:xfr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5982" y="1815152"/>
            <a:ext cx="5421594" cy="43745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080661"/>
            <a:ext cx="5443818" cy="611661"/>
          </a:xfr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1815152"/>
            <a:ext cx="5443818" cy="43745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Users\qq\Desktop\金沙江.jpg"/>
          <p:cNvPicPr>
            <a:picLocks noChangeAspect="1" noChangeArrowheads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 bwMode="auto">
          <a:xfrm>
            <a:off x="-2" y="-32274"/>
            <a:ext cx="12192002" cy="6890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1"/>
          <p:cNvSpPr>
            <a:spLocks noChangeArrowheads="1"/>
          </p:cNvSpPr>
          <p:nvPr userDrawn="1"/>
        </p:nvSpPr>
        <p:spPr bwMode="auto">
          <a:xfrm>
            <a:off x="2737159" y="2424772"/>
            <a:ext cx="3142532" cy="9121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400" i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谢 谢 聆 听</a:t>
            </a:r>
            <a:endParaRPr lang="zh-CN" altLang="en-US" sz="4400" i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1308976" y="6703983"/>
            <a:ext cx="180000" cy="154017"/>
          </a:xfrm>
          <a:prstGeom prst="rect">
            <a:avLst/>
          </a:prstGeom>
          <a:solidFill>
            <a:srgbClr val="034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10"/>
          <p:cNvSpPr/>
          <p:nvPr userDrawn="1"/>
        </p:nvSpPr>
        <p:spPr>
          <a:xfrm>
            <a:off x="11308976" y="6703983"/>
            <a:ext cx="180000" cy="154017"/>
          </a:xfrm>
          <a:prstGeom prst="rect">
            <a:avLst/>
          </a:prstGeom>
          <a:solidFill>
            <a:srgbClr val="034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555752" y="369186"/>
            <a:ext cx="1167800" cy="5190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571500" y="6167225"/>
            <a:ext cx="6771939" cy="383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23850" y="87640"/>
            <a:ext cx="9000132" cy="647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5982" y="1089212"/>
            <a:ext cx="11040036" cy="5087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476382" y="6356350"/>
            <a:ext cx="11396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0" cstate="screen"/>
          <a:stretch>
            <a:fillRect/>
          </a:stretch>
        </p:blipFill>
        <p:spPr>
          <a:xfrm>
            <a:off x="10779163" y="100600"/>
            <a:ext cx="1118797" cy="61670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bg1"/>
          </a:solidFill>
          <a:effectLst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3.xml"/><Relationship Id="rId2" Type="http://schemas.openxmlformats.org/officeDocument/2006/relationships/hyperlink" Target="https://nodeca.github.io/js-yaml" TargetMode="External"/><Relationship Id="rId1" Type="http://schemas.openxmlformats.org/officeDocument/2006/relationships/hyperlink" Target="http://www.yaml.org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hyperlink" Target="https://nodeca.github.io/js-yaml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第一章：</a:t>
            </a:r>
            <a:r>
              <a:rPr lang="en-US" altLang="zh-CN" smtClean="0"/>
              <a:t>Spring </a:t>
            </a:r>
            <a:r>
              <a:rPr lang="en-US" altLang="zh-CN"/>
              <a:t>Boot</a:t>
            </a:r>
            <a:r>
              <a:rPr lang="zh-CN" altLang="en-US" smtClean="0"/>
              <a:t>入门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目标一：了解为什么要学习</a:t>
            </a:r>
            <a:r>
              <a:rPr lang="en-US" altLang="zh-CN" smtClean="0"/>
              <a:t>Spring Boot</a:t>
            </a:r>
            <a:r>
              <a:rPr lang="zh-CN" altLang="en-US" smtClean="0"/>
              <a:t>？</a:t>
            </a:r>
            <a:endParaRPr lang="en-US" altLang="zh-CN" smtClean="0"/>
          </a:p>
          <a:p>
            <a:r>
              <a:rPr lang="zh-CN" altLang="en-US" smtClean="0"/>
              <a:t>目标二：清楚课程怎么学？</a:t>
            </a:r>
            <a:endParaRPr lang="en-US" altLang="zh-CN" smtClean="0"/>
          </a:p>
          <a:p>
            <a:r>
              <a:rPr lang="zh-CN" altLang="en-US" smtClean="0"/>
              <a:t>目标三：了解</a:t>
            </a:r>
            <a:r>
              <a:rPr lang="en-US" altLang="zh-CN" smtClean="0"/>
              <a:t>J2EE</a:t>
            </a:r>
            <a:r>
              <a:rPr lang="zh-CN" altLang="en-US" smtClean="0"/>
              <a:t>技术栈及</a:t>
            </a:r>
            <a:r>
              <a:rPr lang="en-US" altLang="zh-CN" smtClean="0"/>
              <a:t>Spring Boot</a:t>
            </a:r>
            <a:r>
              <a:rPr lang="zh-CN" altLang="en-US" smtClean="0"/>
              <a:t>优缺点</a:t>
            </a:r>
            <a:endParaRPr lang="en-US" altLang="zh-CN" smtClean="0"/>
          </a:p>
          <a:p>
            <a:r>
              <a:rPr lang="zh-CN" altLang="en-US" smtClean="0"/>
              <a:t>目标四：熟练编写</a:t>
            </a:r>
            <a:r>
              <a:rPr lang="en-US" altLang="zh-CN" smtClean="0"/>
              <a:t>Spring Boot</a:t>
            </a:r>
            <a:r>
              <a:rPr lang="zh-CN" altLang="en-US" smtClean="0"/>
              <a:t>快速入门</a:t>
            </a:r>
            <a:r>
              <a:rPr lang="en-US" altLang="zh-CN" smtClean="0"/>
              <a:t>helloWorld</a:t>
            </a:r>
            <a:r>
              <a:rPr lang="zh-CN" altLang="en-US" smtClean="0"/>
              <a:t>程序流程</a:t>
            </a:r>
            <a:endParaRPr lang="en-US" altLang="zh-CN" smtClean="0"/>
          </a:p>
          <a:p>
            <a:r>
              <a:rPr lang="zh-CN" altLang="en-US" smtClean="0"/>
              <a:t>目标五：理解</a:t>
            </a:r>
            <a:r>
              <a:rPr lang="en-US" altLang="zh-CN" smtClean="0"/>
              <a:t>Pom</a:t>
            </a:r>
            <a:r>
              <a:rPr lang="zh-CN" altLang="en-US" smtClean="0"/>
              <a:t>文件的依赖与</a:t>
            </a:r>
            <a:r>
              <a:rPr lang="en-US" altLang="zh-CN" smtClean="0"/>
              <a:t>starter</a:t>
            </a:r>
            <a:r>
              <a:rPr lang="zh-CN" altLang="en-US" smtClean="0"/>
              <a:t>启动器的作用</a:t>
            </a:r>
            <a:endParaRPr lang="en-US" altLang="zh-CN" smtClean="0"/>
          </a:p>
          <a:p>
            <a:r>
              <a:rPr lang="zh-CN" altLang="en-US" smtClean="0"/>
              <a:t>目标六：理解主程序</a:t>
            </a:r>
            <a:r>
              <a:rPr lang="en-US" altLang="zh-CN"/>
              <a:t>@</a:t>
            </a:r>
            <a:r>
              <a:rPr lang="en-US" altLang="zh-CN" smtClean="0"/>
              <a:t>SpringBootApplication</a:t>
            </a:r>
            <a:endParaRPr lang="en-US" altLang="zh-CN"/>
          </a:p>
          <a:p>
            <a:r>
              <a:rPr lang="zh-CN" altLang="en-US" smtClean="0"/>
              <a:t>目标七：理解</a:t>
            </a:r>
            <a:r>
              <a:rPr lang="en-US" altLang="zh-CN"/>
              <a:t>*</a:t>
            </a:r>
            <a:r>
              <a:rPr lang="en-US" altLang="zh-CN" smtClean="0"/>
              <a:t>AutoConfiguration</a:t>
            </a:r>
            <a:r>
              <a:rPr lang="zh-CN" altLang="en-US" smtClean="0"/>
              <a:t>自动配置精髓</a:t>
            </a:r>
            <a:endParaRPr lang="zh-CN" altLang="en-US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目标四：</a:t>
            </a:r>
            <a:r>
              <a:rPr lang="zh-CN" altLang="en-US"/>
              <a:t>熟练编写</a:t>
            </a:r>
            <a:r>
              <a:rPr lang="en-US" altLang="zh-CN"/>
              <a:t>Spring Boot</a:t>
            </a:r>
            <a:r>
              <a:rPr lang="zh-CN" altLang="en-US"/>
              <a:t>快速</a:t>
            </a:r>
            <a:r>
              <a:rPr lang="zh-CN" altLang="en-US" smtClean="0"/>
              <a:t>入门</a:t>
            </a:r>
            <a:r>
              <a:rPr lang="en-US" altLang="zh-CN" smtClean="0"/>
              <a:t>-</a:t>
            </a:r>
            <a:r>
              <a:rPr lang="zh-CN" altLang="en-US" smtClean="0"/>
              <a:t>环境配置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2" indent="0">
              <a:buNone/>
            </a:pPr>
            <a:r>
              <a:rPr lang="en-US" altLang="zh-CN" b="1" smtClean="0"/>
              <a:t>2. </a:t>
            </a:r>
            <a:r>
              <a:rPr lang="zh-CN" altLang="zh-CN" b="1" smtClean="0"/>
              <a:t>配置</a:t>
            </a:r>
            <a:r>
              <a:rPr lang="en-US" altLang="zh-CN" b="1" smtClean="0"/>
              <a:t>IDEA</a:t>
            </a:r>
            <a:r>
              <a:rPr lang="zh-CN" altLang="en-US" b="1" smtClean="0"/>
              <a:t>工具</a:t>
            </a:r>
            <a:endParaRPr lang="en-US" altLang="zh-CN" b="1" smtClean="0"/>
          </a:p>
          <a:p>
            <a:pPr marL="342900" lvl="2" indent="-342900">
              <a:buFont typeface="+mj-lt"/>
              <a:buAutoNum type="arabicPeriod"/>
            </a:pPr>
            <a:endParaRPr lang="en-US" altLang="zh-CN" b="1"/>
          </a:p>
          <a:p>
            <a:pPr marL="342900" lvl="2" indent="-342900">
              <a:buFont typeface="+mj-lt"/>
              <a:buAutoNum type="arabicPeriod"/>
            </a:pPr>
            <a:endParaRPr lang="en-US" altLang="zh-CN" b="1" smtClean="0"/>
          </a:p>
          <a:p>
            <a:pPr marL="0" lvl="2" indent="0">
              <a:buNone/>
            </a:pPr>
            <a:endParaRPr lang="en-US" altLang="zh-CN" b="1" smtClean="0"/>
          </a:p>
          <a:p>
            <a:pPr marL="0" lvl="2" indent="0">
              <a:buNone/>
            </a:pPr>
            <a:endParaRPr lang="en-US" altLang="zh-CN" b="1" smtClean="0"/>
          </a:p>
          <a:p>
            <a:pPr marL="0" lvl="2" indent="0">
              <a:buNone/>
            </a:pPr>
            <a:endParaRPr lang="zh-CN" altLang="zh-CN" b="1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pic>
        <p:nvPicPr>
          <p:cNvPr id="12" name="图片 11"/>
          <p:cNvPicPr/>
          <p:nvPr/>
        </p:nvPicPr>
        <p:blipFill>
          <a:blip r:embed="rId1"/>
          <a:stretch>
            <a:fillRect/>
          </a:stretch>
        </p:blipFill>
        <p:spPr>
          <a:xfrm>
            <a:off x="575982" y="1465545"/>
            <a:ext cx="8016873" cy="48908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目标四：</a:t>
            </a:r>
            <a:r>
              <a:rPr lang="zh-CN" altLang="en-US"/>
              <a:t>熟练编写</a:t>
            </a:r>
            <a:r>
              <a:rPr lang="en-US" altLang="zh-CN"/>
              <a:t>Spring Boot</a:t>
            </a:r>
            <a:r>
              <a:rPr lang="zh-CN" altLang="en-US"/>
              <a:t>快速入门</a:t>
            </a:r>
            <a:r>
              <a:rPr lang="en-US" altLang="zh-CN"/>
              <a:t>helloWorld</a:t>
            </a:r>
            <a:r>
              <a:rPr lang="zh-CN" altLang="en-US"/>
              <a:t>程序</a:t>
            </a:r>
            <a:r>
              <a:rPr lang="zh-CN" altLang="en-US" smtClean="0"/>
              <a:t>流程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创建项目并导入依赖</a:t>
            </a:r>
            <a:endParaRPr lang="en-US" altLang="zh-CN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75982" y="1656387"/>
          <a:ext cx="5887448" cy="45205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87448"/>
              </a:tblGrid>
              <a:tr h="45205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kern="0">
                          <a:effectLst/>
                        </a:rPr>
                        <a:t>&lt;!-- Spring Boot </a:t>
                      </a:r>
                      <a:r>
                        <a:rPr lang="zh-CN" sz="1200" kern="0">
                          <a:effectLst/>
                        </a:rPr>
                        <a:t>所有</a:t>
                      </a:r>
                      <a:r>
                        <a:rPr lang="en-US" sz="1200" kern="0">
                          <a:effectLst/>
                        </a:rPr>
                        <a:t>jar</a:t>
                      </a:r>
                      <a:r>
                        <a:rPr lang="zh-CN" sz="1200" kern="0">
                          <a:effectLst/>
                        </a:rPr>
                        <a:t>版本控制</a:t>
                      </a:r>
                      <a:r>
                        <a:rPr lang="en-US" sz="1200" kern="0">
                          <a:effectLst/>
                        </a:rPr>
                        <a:t>--&gt;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&lt;parent&gt;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&lt;groupId&gt;org.springframework.boot&lt;/groupId&gt;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&lt;artifactId&gt;spring-boot-starter-parent&lt;/artifactId&gt;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&lt;version&gt;2.2.2.RELEASE&lt;/version&gt;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&lt;/parent&gt;</a:t>
                      </a:r>
                      <a:br>
                        <a:rPr lang="en-US" sz="1200" kern="0">
                          <a:effectLst/>
                        </a:rPr>
                      </a:b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&lt;!-- spring boot</a:t>
                      </a:r>
                      <a:r>
                        <a:rPr lang="zh-CN" sz="1200" kern="0">
                          <a:effectLst/>
                        </a:rPr>
                        <a:t>的</a:t>
                      </a:r>
                      <a:r>
                        <a:rPr lang="en-US" sz="1200" kern="0">
                          <a:effectLst/>
                        </a:rPr>
                        <a:t>web</a:t>
                      </a:r>
                      <a:r>
                        <a:rPr lang="zh-CN" sz="1200" kern="0">
                          <a:effectLst/>
                        </a:rPr>
                        <a:t>应用程序开发的依赖 </a:t>
                      </a:r>
                      <a:r>
                        <a:rPr lang="en-US" sz="1200" kern="0">
                          <a:effectLst/>
                        </a:rPr>
                        <a:t>--&gt;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&lt;dependencies&gt;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&lt;dependency&gt;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    &lt;groupId&gt;org.springframework.boot&lt;/groupId&gt;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    &lt;artifactId&gt;spring-boot-starter-web&lt;/artifactId&gt;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&lt;/dependency&gt;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&lt;/dependencies&gt;</a:t>
                      </a:r>
                      <a:br>
                        <a:rPr lang="en-US" sz="1200" kern="0">
                          <a:effectLst/>
                        </a:rPr>
                      </a:b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&lt;!-- </a:t>
                      </a:r>
                      <a:r>
                        <a:rPr lang="zh-CN" sz="1200" kern="0">
                          <a:effectLst/>
                        </a:rPr>
                        <a:t>打包</a:t>
                      </a:r>
                      <a:r>
                        <a:rPr lang="en-US" sz="1200" kern="0">
                          <a:effectLst/>
                        </a:rPr>
                        <a:t>web</a:t>
                      </a:r>
                      <a:r>
                        <a:rPr lang="zh-CN" sz="1200" kern="0">
                          <a:effectLst/>
                        </a:rPr>
                        <a:t>应用的插件 </a:t>
                      </a:r>
                      <a:r>
                        <a:rPr lang="en-US" sz="1200" kern="0">
                          <a:effectLst/>
                        </a:rPr>
                        <a:t>--&gt;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&lt;build&gt;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&lt;plugins&gt;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    &lt;plugin&gt;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        &lt;groupId&gt;org.springframework.boot&lt;/groupId&gt;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        &lt;artifactId&gt;spring-boot-maven-plugin&lt;/artifactId&gt;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    &lt;/plugin&gt;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&lt;/plugins&gt;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&lt;/build&gt;</a:t>
                      </a:r>
                      <a:endParaRPr lang="zh-CN" sz="1400" kern="100"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Microsoft YaHei UI" panose="020B0503020204020204" pitchFamily="34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目标四：熟练编写</a:t>
            </a:r>
            <a:r>
              <a:rPr lang="en-US" altLang="zh-CN"/>
              <a:t>Spring Boot</a:t>
            </a:r>
            <a:r>
              <a:rPr lang="zh-CN" altLang="en-US"/>
              <a:t>快速入门</a:t>
            </a:r>
            <a:r>
              <a:rPr lang="en-US" altLang="zh-CN"/>
              <a:t>helloWorld</a:t>
            </a:r>
            <a:r>
              <a:rPr lang="zh-CN" altLang="en-US"/>
              <a:t>程序流程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/>
              <a:t>开发</a:t>
            </a:r>
            <a:r>
              <a:rPr lang="en-US" altLang="zh-CN"/>
              <a:t>web</a:t>
            </a:r>
            <a:r>
              <a:rPr lang="zh-CN" altLang="zh-CN"/>
              <a:t>应用</a:t>
            </a:r>
            <a:r>
              <a:rPr lang="zh-CN" altLang="zh-CN" smtClean="0"/>
              <a:t>功能</a:t>
            </a:r>
            <a:endParaRPr lang="en-US" altLang="zh-CN"/>
          </a:p>
          <a:p>
            <a:pPr marL="0" indent="0">
              <a:buNone/>
            </a:pPr>
            <a:r>
              <a:rPr lang="zh-CN" altLang="en-US" smtClean="0"/>
              <a:t>需求：</a:t>
            </a:r>
            <a:r>
              <a:rPr lang="zh-CN" altLang="zh-CN" smtClean="0"/>
              <a:t>客户端</a:t>
            </a:r>
            <a:r>
              <a:rPr lang="zh-CN" altLang="zh-CN"/>
              <a:t>请求</a:t>
            </a:r>
            <a:r>
              <a:rPr lang="en-US" altLang="zh-CN"/>
              <a:t>/hello</a:t>
            </a:r>
            <a:r>
              <a:rPr lang="zh-CN" altLang="zh-CN"/>
              <a:t>路径，服务端响应请求并输出</a:t>
            </a:r>
            <a:r>
              <a:rPr lang="en-US" altLang="zh-CN"/>
              <a:t>”Hello spring boot!”.</a:t>
            </a:r>
            <a:endParaRPr lang="zh-CN" altLang="zh-CN"/>
          </a:p>
          <a:p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1. </a:t>
            </a:r>
            <a:r>
              <a:rPr lang="zh-CN" altLang="en-US" smtClean="0"/>
              <a:t>创建启动类：</a:t>
            </a:r>
            <a:endParaRPr lang="en-US" altLang="zh-CN" smtClean="0"/>
          </a:p>
          <a:p>
            <a:pPr marL="0" indent="0">
              <a:buNone/>
            </a:pPr>
            <a:endParaRPr lang="en-US" altLang="zh-CN"/>
          </a:p>
          <a:p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2. </a:t>
            </a:r>
            <a:r>
              <a:rPr lang="zh-CN" altLang="zh-CN" smtClean="0"/>
              <a:t>编写</a:t>
            </a:r>
            <a:r>
              <a:rPr lang="en-US" altLang="zh-CN"/>
              <a:t>controller</a:t>
            </a:r>
            <a:r>
              <a:rPr lang="zh-CN" altLang="zh-CN" smtClean="0"/>
              <a:t>业务</a:t>
            </a:r>
            <a:r>
              <a:rPr lang="en-US" altLang="zh-CN" smtClean="0"/>
              <a:t>:</a:t>
            </a:r>
            <a:endParaRPr lang="en-US" altLang="zh-CN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956144" y="2154477"/>
          <a:ext cx="5611660" cy="20667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11660"/>
              </a:tblGrid>
              <a:tr h="20667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kern="0">
                          <a:effectLst/>
                        </a:rPr>
                        <a:t>/**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* @SpringBootApplication </a:t>
                      </a:r>
                      <a:r>
                        <a:rPr lang="zh-CN" sz="1200" kern="0">
                          <a:effectLst/>
                        </a:rPr>
                        <a:t>用于标识该类是一个</a:t>
                      </a:r>
                      <a:r>
                        <a:rPr lang="en-US" sz="1200" kern="0">
                          <a:effectLst/>
                        </a:rPr>
                        <a:t>spring boot</a:t>
                      </a:r>
                      <a:r>
                        <a:rPr lang="zh-CN" sz="1200" kern="0">
                          <a:effectLst/>
                        </a:rPr>
                        <a:t>应用的启动类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*/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@SpringBootApplication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public class HelloApplication {</a:t>
                      </a:r>
                      <a:br>
                        <a:rPr lang="en-US" sz="1200" kern="0">
                          <a:effectLst/>
                        </a:rPr>
                      </a:b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public static void main(String[] args) {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    //spring </a:t>
                      </a:r>
                      <a:r>
                        <a:rPr lang="zh-CN" sz="1200" kern="0">
                          <a:effectLst/>
                        </a:rPr>
                        <a:t>的应用启动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    SpringApplication.run(HelloApplication.class,args);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}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}</a:t>
                      </a:r>
                      <a:endParaRPr lang="zh-CN" sz="1400" kern="100"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Microsoft YaHei UI" panose="020B0503020204020204" pitchFamily="34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923399" y="4806616"/>
          <a:ext cx="5619351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19351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200" kern="0">
                          <a:effectLst/>
                        </a:rPr>
                        <a:t>@Controller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public class HelloController {</a:t>
                      </a:r>
                      <a:br>
                        <a:rPr lang="en-US" sz="1200" kern="0">
                          <a:effectLst/>
                        </a:rPr>
                      </a:b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@ResponseBody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@RequestMapping("/hello")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public String hello(){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    return "Hello spring boot!";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    }</a:t>
                      </a:r>
                      <a:br>
                        <a:rPr lang="en-US" sz="1200" kern="0">
                          <a:effectLst/>
                        </a:rPr>
                      </a:br>
                      <a:r>
                        <a:rPr lang="en-US" sz="1200" kern="0">
                          <a:effectLst/>
                        </a:rPr>
                        <a:t>}</a:t>
                      </a:r>
                      <a:endParaRPr lang="zh-CN" sz="1400" kern="100">
                        <a:effectLst/>
                        <a:latin typeface="Microsoft YaHei UI" panose="020B0503020204020204" pitchFamily="34" charset="-122"/>
                        <a:ea typeface="Microsoft YaHei UI" panose="020B0503020204020204" pitchFamily="34" charset="-122"/>
                        <a:cs typeface="Microsoft YaHei UI" panose="020B0503020204020204" pitchFamily="34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目标四：熟练编写</a:t>
            </a:r>
            <a:r>
              <a:rPr lang="en-US" altLang="zh-CN"/>
              <a:t>Spring Boot</a:t>
            </a:r>
            <a:r>
              <a:rPr lang="zh-CN" altLang="en-US"/>
              <a:t>快速入门</a:t>
            </a:r>
            <a:r>
              <a:rPr lang="en-US" altLang="zh-CN"/>
              <a:t>helloWorld</a:t>
            </a:r>
            <a:r>
              <a:rPr lang="zh-CN" altLang="en-US"/>
              <a:t>程序流程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直接运行程序</a:t>
            </a:r>
            <a:endParaRPr lang="en-US" altLang="zh-CN" smtClean="0"/>
          </a:p>
          <a:p>
            <a:endParaRPr lang="en-US" altLang="zh-CN"/>
          </a:p>
          <a:p>
            <a:endParaRPr lang="en-US" altLang="zh-CN" smtClean="0"/>
          </a:p>
          <a:p>
            <a:endParaRPr lang="en-US" altLang="zh-CN"/>
          </a:p>
          <a:p>
            <a:endParaRPr lang="en-US" altLang="zh-CN" smtClean="0"/>
          </a:p>
          <a:p>
            <a:r>
              <a:rPr lang="zh-CN" altLang="en-US"/>
              <a:t>打包运行程序：通过</a:t>
            </a:r>
            <a:r>
              <a:rPr lang="en-US" altLang="zh-CN"/>
              <a:t>java –jar </a:t>
            </a:r>
            <a:r>
              <a:rPr lang="zh-CN" altLang="en-US"/>
              <a:t>运行</a:t>
            </a:r>
            <a:r>
              <a:rPr lang="en-US" altLang="zh-CN"/>
              <a:t>jar</a:t>
            </a:r>
            <a:r>
              <a:rPr lang="zh-CN" altLang="en-US"/>
              <a:t>包</a:t>
            </a:r>
            <a:r>
              <a:rPr lang="zh-CN" altLang="en-US" smtClean="0"/>
              <a:t>。</a:t>
            </a:r>
            <a:endParaRPr lang="en-US" altLang="zh-CN" smtClean="0"/>
          </a:p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662544" y="1594737"/>
            <a:ext cx="3124200" cy="203835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791811" y="4080266"/>
            <a:ext cx="1773259" cy="2602222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3065195" y="4314031"/>
            <a:ext cx="5657850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目标五：</a:t>
            </a:r>
            <a:r>
              <a:rPr lang="zh-CN" altLang="en-US"/>
              <a:t>理解</a:t>
            </a:r>
            <a:r>
              <a:rPr lang="en-US" altLang="zh-CN"/>
              <a:t>Pom</a:t>
            </a:r>
            <a:r>
              <a:rPr lang="zh-CN" altLang="en-US"/>
              <a:t>文件的依赖与</a:t>
            </a:r>
            <a:r>
              <a:rPr lang="en-US" altLang="zh-CN"/>
              <a:t>starter</a:t>
            </a:r>
            <a:r>
              <a:rPr lang="zh-CN" altLang="en-US"/>
              <a:t>启动器的作用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Pom</a:t>
            </a:r>
            <a:r>
              <a:rPr lang="zh-CN" altLang="en-US" smtClean="0"/>
              <a:t>文件中的</a:t>
            </a:r>
            <a:r>
              <a:rPr lang="en-US" altLang="zh-CN" smtClean="0"/>
              <a:t>parent</a:t>
            </a:r>
            <a:r>
              <a:rPr lang="zh-CN" altLang="en-US" smtClean="0"/>
              <a:t>是</a:t>
            </a:r>
            <a:r>
              <a:rPr lang="en-US" altLang="zh-CN" smtClean="0"/>
              <a:t>Spring </a:t>
            </a:r>
            <a:r>
              <a:rPr lang="en-US" altLang="zh-CN"/>
              <a:t>Boot</a:t>
            </a:r>
            <a:r>
              <a:rPr lang="zh-CN" altLang="en-US" smtClean="0"/>
              <a:t>的框架版本控制中心</a:t>
            </a:r>
            <a:endParaRPr lang="en-US" altLang="zh-CN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596055"/>
            <a:ext cx="5372100" cy="1362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82" y="3633087"/>
            <a:ext cx="5943600" cy="1371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582" y="3509178"/>
            <a:ext cx="5436622" cy="2667785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 flipH="1">
            <a:off x="3547782" y="2458192"/>
            <a:ext cx="762961" cy="169817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4310743" y="3633087"/>
            <a:ext cx="2208839" cy="52327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目标五：理解</a:t>
            </a:r>
            <a:r>
              <a:rPr lang="en-US" altLang="zh-CN"/>
              <a:t>Pom</a:t>
            </a:r>
            <a:r>
              <a:rPr lang="zh-CN" altLang="en-US"/>
              <a:t>文件的依赖与</a:t>
            </a:r>
            <a:r>
              <a:rPr lang="en-US" altLang="zh-CN"/>
              <a:t>starter</a:t>
            </a:r>
            <a:r>
              <a:rPr lang="zh-CN" altLang="en-US"/>
              <a:t>启动器的作用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mtClean="0"/>
              <a:t>starter</a:t>
            </a:r>
            <a:r>
              <a:rPr lang="zh-CN" altLang="en-US" smtClean="0"/>
              <a:t>：</a:t>
            </a:r>
            <a:r>
              <a:rPr lang="en-US" altLang="zh-CN" smtClean="0"/>
              <a:t>spring-boot</a:t>
            </a:r>
            <a:r>
              <a:rPr lang="zh-CN" altLang="en-US"/>
              <a:t>场景</a:t>
            </a:r>
            <a:r>
              <a:rPr lang="zh-CN" altLang="en-US" smtClean="0"/>
              <a:t>启动器</a:t>
            </a:r>
            <a:endParaRPr lang="en-US" altLang="zh-CN" smtClean="0"/>
          </a:p>
          <a:p>
            <a:pPr marL="0" indent="0">
              <a:buNone/>
            </a:pPr>
            <a:endParaRPr lang="en-US" altLang="zh-CN" smtClean="0"/>
          </a:p>
          <a:p>
            <a:pPr marL="0" indent="0">
              <a:buNone/>
            </a:pPr>
            <a:endParaRPr lang="en-US" altLang="zh-CN" smtClean="0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en-US" altLang="zh-CN" smtClean="0"/>
              <a:t>spring-boot-starter-web :</a:t>
            </a:r>
            <a:r>
              <a:rPr lang="zh-CN" altLang="en-US" smtClean="0"/>
              <a:t>帮</a:t>
            </a:r>
            <a:r>
              <a:rPr lang="zh-CN" altLang="en-US"/>
              <a:t>我们导入了</a:t>
            </a:r>
            <a:r>
              <a:rPr lang="en-US" altLang="zh-CN"/>
              <a:t>web</a:t>
            </a:r>
            <a:r>
              <a:rPr lang="zh-CN" altLang="en-US" smtClean="0"/>
              <a:t>模块正常</a:t>
            </a:r>
            <a:r>
              <a:rPr lang="zh-CN" altLang="en-US"/>
              <a:t>运行所依赖的组件</a:t>
            </a:r>
            <a:r>
              <a:rPr lang="zh-CN" altLang="en-US" smtClean="0"/>
              <a:t>；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出厂默认就写好了很多</a:t>
            </a:r>
            <a:r>
              <a:rPr lang="en-US" altLang="zh-CN" smtClean="0"/>
              <a:t>starter,</a:t>
            </a:r>
            <a:r>
              <a:rPr lang="zh-CN" altLang="en-US" smtClean="0"/>
              <a:t>如：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spring-boot-starter-activemq</a:t>
            </a:r>
            <a:r>
              <a:rPr lang="zh-CN" altLang="en-US" smtClean="0"/>
              <a:t>，</a:t>
            </a:r>
            <a:r>
              <a:rPr lang="en-US" altLang="zh-CN" smtClean="0"/>
              <a:t>spring-boot-starter-aop</a:t>
            </a:r>
            <a:r>
              <a:rPr lang="zh-CN" altLang="en-US" smtClean="0"/>
              <a:t>，</a:t>
            </a:r>
            <a:r>
              <a:rPr lang="en-US" altLang="zh-CN" smtClean="0"/>
              <a:t>spring-boot-starter-data-redis</a:t>
            </a:r>
            <a:r>
              <a:rPr lang="zh-CN" altLang="en-US" smtClean="0"/>
              <a:t>，</a:t>
            </a:r>
            <a:r>
              <a:rPr lang="en-US" altLang="zh-CN" smtClean="0"/>
              <a:t>spring-boot-starter-data-solr</a:t>
            </a:r>
            <a:r>
              <a:rPr lang="zh-CN" altLang="en-US" smtClean="0"/>
              <a:t>等</a:t>
            </a:r>
            <a:endParaRPr lang="en-US" altLang="zh-CN" smtClean="0"/>
          </a:p>
          <a:p>
            <a:pPr marL="0" indent="0">
              <a:buNone/>
            </a:pPr>
            <a:endParaRPr lang="en-US" altLang="zh-CN" smtClean="0"/>
          </a:p>
          <a:p>
            <a:pPr marL="0" indent="0">
              <a:buNone/>
            </a:pPr>
            <a:r>
              <a:rPr lang="zh-CN" altLang="en-US" smtClean="0">
                <a:solidFill>
                  <a:srgbClr val="FF0000"/>
                </a:solidFill>
              </a:rPr>
              <a:t>重要提示：</a:t>
            </a:r>
            <a:r>
              <a:rPr lang="en-US" altLang="zh-CN" smtClean="0">
                <a:solidFill>
                  <a:srgbClr val="FF0000"/>
                </a:solidFill>
              </a:rPr>
              <a:t>Spring </a:t>
            </a:r>
            <a:r>
              <a:rPr lang="en-US" altLang="zh-CN">
                <a:solidFill>
                  <a:srgbClr val="FF0000"/>
                </a:solidFill>
              </a:rPr>
              <a:t>Boot</a:t>
            </a:r>
            <a:r>
              <a:rPr lang="zh-CN" altLang="en-US">
                <a:solidFill>
                  <a:srgbClr val="FF0000"/>
                </a:solidFill>
              </a:rPr>
              <a:t>将所有</a:t>
            </a:r>
            <a:r>
              <a:rPr lang="zh-CN" altLang="en-US" smtClean="0">
                <a:solidFill>
                  <a:srgbClr val="FF0000"/>
                </a:solidFill>
              </a:rPr>
              <a:t>的绝大部分框架整合场景都进行了抽取，</a:t>
            </a:r>
            <a:r>
              <a:rPr lang="zh-CN" altLang="en-US">
                <a:solidFill>
                  <a:srgbClr val="FF0000"/>
                </a:solidFill>
              </a:rPr>
              <a:t>做成一个个的</a:t>
            </a:r>
            <a:r>
              <a:rPr lang="en-US" altLang="zh-CN">
                <a:solidFill>
                  <a:srgbClr val="FF0000"/>
                </a:solidFill>
              </a:rPr>
              <a:t>starters</a:t>
            </a:r>
            <a:r>
              <a:rPr lang="zh-CN" altLang="en-US">
                <a:solidFill>
                  <a:srgbClr val="FF0000"/>
                </a:solidFill>
              </a:rPr>
              <a:t>（启动器），只需要在项目里面引入这些</a:t>
            </a:r>
            <a:r>
              <a:rPr lang="en-US" altLang="zh-CN" smtClean="0">
                <a:solidFill>
                  <a:srgbClr val="FF0000"/>
                </a:solidFill>
              </a:rPr>
              <a:t>starter</a:t>
            </a:r>
            <a:r>
              <a:rPr lang="zh-CN" altLang="en-US" smtClean="0">
                <a:solidFill>
                  <a:srgbClr val="FF0000"/>
                </a:solidFill>
              </a:rPr>
              <a:t>相关整合所需的依赖</a:t>
            </a:r>
            <a:r>
              <a:rPr lang="zh-CN" altLang="en-US">
                <a:solidFill>
                  <a:srgbClr val="FF0000"/>
                </a:solidFill>
              </a:rPr>
              <a:t>都会导入</a:t>
            </a:r>
            <a:r>
              <a:rPr lang="zh-CN" altLang="en-US" smtClean="0">
                <a:solidFill>
                  <a:srgbClr val="FF0000"/>
                </a:solidFill>
              </a:rPr>
              <a:t>进来。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43546"/>
            <a:ext cx="4767448" cy="136689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目标六：理解主程序</a:t>
            </a:r>
            <a:r>
              <a:rPr lang="en-US" altLang="zh-CN"/>
              <a:t>@SpringBootApplication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</a:rPr>
              <a:t>@</a:t>
            </a:r>
            <a:r>
              <a:rPr lang="en-US" altLang="zh-CN" smtClean="0">
                <a:solidFill>
                  <a:srgbClr val="FF0000"/>
                </a:solidFill>
              </a:rPr>
              <a:t>SpringBootApplication</a:t>
            </a:r>
            <a:endParaRPr lang="en-US" altLang="zh-CN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000"/>
              <a:t>@SpringBootApplication </a:t>
            </a:r>
            <a:r>
              <a:rPr lang="zh-CN" altLang="en-US" sz="2000"/>
              <a:t>用于标识</a:t>
            </a:r>
            <a:r>
              <a:rPr lang="en-US" altLang="zh-CN" sz="2000"/>
              <a:t>spring boot</a:t>
            </a:r>
            <a:r>
              <a:rPr lang="zh-CN" altLang="en-US" sz="2000"/>
              <a:t>应用程序，代表该类是一个</a:t>
            </a:r>
            <a:r>
              <a:rPr lang="en-US" altLang="zh-CN" sz="2000"/>
              <a:t>spring boot</a:t>
            </a:r>
            <a:r>
              <a:rPr lang="zh-CN" altLang="en-US" sz="2000"/>
              <a:t>启动类</a:t>
            </a:r>
            <a:endParaRPr lang="en-US" altLang="zh-CN" sz="2000" smtClean="0"/>
          </a:p>
          <a:p>
            <a:pPr marL="0" indent="0">
              <a:buNone/>
            </a:pPr>
            <a:r>
              <a:rPr lang="en-US" altLang="zh-CN" sz="2000" smtClean="0"/>
              <a:t>Spring </a:t>
            </a:r>
            <a:r>
              <a:rPr lang="en-US" altLang="zh-CN" sz="2000"/>
              <a:t>b</a:t>
            </a:r>
            <a:r>
              <a:rPr lang="en-US" altLang="zh-CN" sz="2000" smtClean="0"/>
              <a:t>oot</a:t>
            </a:r>
            <a:r>
              <a:rPr lang="zh-CN" altLang="en-US" sz="2000" smtClean="0"/>
              <a:t>运行</a:t>
            </a:r>
            <a:r>
              <a:rPr lang="zh-CN" altLang="en-US" sz="2000"/>
              <a:t>这个类的</a:t>
            </a:r>
            <a:r>
              <a:rPr lang="en-US" altLang="zh-CN" sz="2000"/>
              <a:t>main</a:t>
            </a:r>
            <a:r>
              <a:rPr lang="zh-CN" altLang="en-US" sz="2000" smtClean="0"/>
              <a:t>方法时启动</a:t>
            </a:r>
            <a:r>
              <a:rPr lang="en-US" altLang="zh-CN" sz="2000"/>
              <a:t>SpringBoot</a:t>
            </a:r>
            <a:r>
              <a:rPr lang="zh-CN" altLang="en-US" sz="2000" smtClean="0"/>
              <a:t>应用。</a:t>
            </a:r>
            <a:endParaRPr lang="en-US" altLang="zh-CN" sz="2000" smtClean="0"/>
          </a:p>
          <a:p>
            <a:pPr marL="0" indent="0">
              <a:buNone/>
            </a:pPr>
            <a:r>
              <a:rPr lang="en-US" altLang="zh-CN" sz="2000"/>
              <a:t>@SpringBootConfiguration</a:t>
            </a:r>
            <a:r>
              <a:rPr lang="en-US" altLang="zh-CN" sz="2000" smtClean="0"/>
              <a:t>: Spring </a:t>
            </a:r>
            <a:r>
              <a:rPr lang="en-US" altLang="zh-CN" sz="2000"/>
              <a:t>Boot</a:t>
            </a:r>
            <a:r>
              <a:rPr lang="zh-CN" altLang="en-US" sz="2000"/>
              <a:t>的配置</a:t>
            </a:r>
            <a:r>
              <a:rPr lang="zh-CN" altLang="en-US" sz="2000" smtClean="0"/>
              <a:t>类。标注在类上表示是一</a:t>
            </a:r>
            <a:r>
              <a:rPr lang="zh-CN" altLang="en-US" sz="2000"/>
              <a:t>个</a:t>
            </a:r>
            <a:r>
              <a:rPr lang="en-US" altLang="zh-CN" sz="2000"/>
              <a:t>Spring Boot</a:t>
            </a:r>
            <a:r>
              <a:rPr lang="zh-CN" altLang="en-US" sz="2000"/>
              <a:t>的配置</a:t>
            </a:r>
            <a:r>
              <a:rPr lang="zh-CN" altLang="en-US" sz="2000" smtClean="0"/>
              <a:t>类</a:t>
            </a:r>
            <a:r>
              <a:rPr lang="en-US" altLang="zh-CN" sz="2000" smtClean="0"/>
              <a:t>.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@Configuration:</a:t>
            </a:r>
            <a:r>
              <a:rPr lang="zh-CN" altLang="en-US" sz="2000"/>
              <a:t>配置类上来标注这个</a:t>
            </a:r>
            <a:r>
              <a:rPr lang="zh-CN" altLang="en-US" sz="2000" smtClean="0"/>
              <a:t>注解</a:t>
            </a:r>
            <a:r>
              <a:rPr lang="zh-CN" altLang="en-US" sz="2000"/>
              <a:t>。</a:t>
            </a:r>
            <a:r>
              <a:rPr lang="zh-CN" altLang="en-US" sz="2000" smtClean="0"/>
              <a:t>配置类相当于配置文件。配置</a:t>
            </a:r>
            <a:r>
              <a:rPr lang="zh-CN" altLang="en-US" sz="2000"/>
              <a:t>类也是容器中的一个</a:t>
            </a:r>
            <a:r>
              <a:rPr lang="zh-CN" altLang="en-US" sz="2000" smtClean="0"/>
              <a:t>组件。</a:t>
            </a:r>
            <a:r>
              <a:rPr lang="en-US" altLang="zh-CN" sz="2000" smtClean="0"/>
              <a:t>@Component</a:t>
            </a:r>
            <a:r>
              <a:rPr lang="zh-CN" altLang="en-US" sz="2000" smtClean="0"/>
              <a:t>把组件实例化</a:t>
            </a:r>
            <a:r>
              <a:rPr lang="zh-CN" altLang="en-US" sz="2000"/>
              <a:t>到</a:t>
            </a:r>
            <a:r>
              <a:rPr lang="en-US" altLang="zh-CN" sz="2000"/>
              <a:t>spring</a:t>
            </a:r>
            <a:r>
              <a:rPr lang="zh-CN" altLang="en-US" sz="2000"/>
              <a:t>容器</a:t>
            </a:r>
            <a:r>
              <a:rPr lang="zh-CN" altLang="en-US" sz="2000" smtClean="0"/>
              <a:t>中。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2000"/>
              <a:t>@EnableAutoConfiguration</a:t>
            </a:r>
            <a:r>
              <a:rPr lang="zh-CN" altLang="en-US" sz="2000"/>
              <a:t>：开启自动配置功能；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 smtClean="0"/>
              <a:t>当我们需要</a:t>
            </a:r>
            <a:r>
              <a:rPr lang="en-US" altLang="zh-CN" sz="2000" smtClean="0"/>
              <a:t>Spring </a:t>
            </a:r>
            <a:r>
              <a:rPr lang="en-US" altLang="zh-CN" sz="2000"/>
              <a:t>Boot</a:t>
            </a:r>
            <a:r>
              <a:rPr lang="zh-CN" altLang="en-US" sz="2000"/>
              <a:t>帮我们自动</a:t>
            </a:r>
            <a:r>
              <a:rPr lang="zh-CN" altLang="en-US" sz="2000" smtClean="0"/>
              <a:t>配置所需要的配置，</a:t>
            </a:r>
            <a:r>
              <a:rPr lang="en-US" altLang="zh-CN" sz="2000" smtClean="0"/>
              <a:t>@EnableAutoConfiguration</a:t>
            </a:r>
            <a:r>
              <a:rPr lang="zh-CN" altLang="en-US" sz="2000"/>
              <a:t>告诉</a:t>
            </a:r>
            <a:r>
              <a:rPr lang="en-US" altLang="zh-CN" sz="2000" smtClean="0"/>
              <a:t>Spring Boot</a:t>
            </a:r>
            <a:r>
              <a:rPr lang="zh-CN" altLang="en-US" sz="2000"/>
              <a:t>开启</a:t>
            </a:r>
            <a:r>
              <a:rPr lang="zh-CN" altLang="en-US" sz="2000" smtClean="0"/>
              <a:t>自动</a:t>
            </a:r>
            <a:r>
              <a:rPr lang="zh-CN" altLang="en-US" sz="2000"/>
              <a:t>配置</a:t>
            </a:r>
            <a:r>
              <a:rPr lang="zh-CN" altLang="en-US" sz="2000" smtClean="0"/>
              <a:t>功能，这样</a:t>
            </a:r>
            <a:r>
              <a:rPr lang="en-US" altLang="zh-CN" sz="2000" smtClean="0"/>
              <a:t>Spring Boot</a:t>
            </a:r>
            <a:r>
              <a:rPr lang="zh-CN" altLang="en-US" sz="2000" smtClean="0"/>
              <a:t>会自动配置好并使之生效。</a:t>
            </a:r>
            <a:endParaRPr lang="en-US" altLang="zh-CN" sz="2000" smtClean="0"/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目标六：理解主程序</a:t>
            </a:r>
            <a:r>
              <a:rPr lang="en-US" altLang="zh-CN"/>
              <a:t>@SpringBootApplication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/>
              <a:t>@AutoConfigurationPackage</a:t>
            </a:r>
            <a:r>
              <a:rPr lang="zh-CN" altLang="en-US"/>
              <a:t>：自动配置包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@Import(AutoConfigurationPackages.Registrar.class)</a:t>
            </a:r>
            <a:r>
              <a:rPr lang="zh-CN" altLang="en-US"/>
              <a:t>：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Spring</a:t>
            </a:r>
            <a:r>
              <a:rPr lang="zh-CN" altLang="en-US"/>
              <a:t>的底层注解</a:t>
            </a:r>
            <a:r>
              <a:rPr lang="en-US" altLang="zh-CN"/>
              <a:t>@Import</a:t>
            </a:r>
            <a:r>
              <a:rPr lang="zh-CN" altLang="en-US"/>
              <a:t>，给容器中导入一个</a:t>
            </a:r>
            <a:r>
              <a:rPr lang="zh-CN" altLang="en-US" smtClean="0"/>
              <a:t>组件。导</a:t>
            </a:r>
            <a:r>
              <a:rPr lang="zh-CN" altLang="en-US"/>
              <a:t>入的组件</a:t>
            </a:r>
            <a:r>
              <a:rPr lang="zh-CN" altLang="en-US" smtClean="0"/>
              <a:t>由</a:t>
            </a:r>
            <a:r>
              <a:rPr lang="en-US" altLang="zh-CN" smtClean="0"/>
              <a:t>AutoConfigurationPackages.Registrar.class</a:t>
            </a:r>
            <a:r>
              <a:rPr lang="zh-CN" altLang="en-US" smtClean="0"/>
              <a:t>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将主配置类</a:t>
            </a:r>
            <a:r>
              <a:rPr lang="zh-CN" altLang="en-US" smtClean="0"/>
              <a:t>（标注</a:t>
            </a:r>
            <a:r>
              <a:rPr lang="en-US" altLang="zh-CN" smtClean="0"/>
              <a:t>@SpringBootApplication</a:t>
            </a:r>
            <a:r>
              <a:rPr lang="zh-CN" altLang="en-US" smtClean="0"/>
              <a:t>注解的</a:t>
            </a:r>
            <a:r>
              <a:rPr lang="zh-CN" altLang="en-US"/>
              <a:t>类）的</a:t>
            </a:r>
            <a:r>
              <a:rPr lang="zh-CN" altLang="en-US" smtClean="0"/>
              <a:t>所在目录的包及</a:t>
            </a:r>
            <a:r>
              <a:rPr lang="zh-CN" altLang="en-US"/>
              <a:t>下面所有子包里面的所有组件扫描到</a:t>
            </a:r>
            <a:r>
              <a:rPr lang="en-US" altLang="zh-CN"/>
              <a:t>Spring</a:t>
            </a:r>
            <a:r>
              <a:rPr lang="zh-CN" altLang="en-US" smtClean="0"/>
              <a:t>容器。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@Import(EnableAutoConfigurationImportSelector.class</a:t>
            </a:r>
            <a:r>
              <a:rPr lang="en-US" altLang="zh-CN" smtClean="0"/>
              <a:t>)</a:t>
            </a:r>
            <a:r>
              <a:rPr lang="zh-CN" altLang="en-US"/>
              <a:t> </a:t>
            </a:r>
            <a:r>
              <a:rPr lang="zh-CN" altLang="en-US" smtClean="0"/>
              <a:t>给</a:t>
            </a:r>
            <a:r>
              <a:rPr lang="zh-CN" altLang="en-US"/>
              <a:t>容器中导入</a:t>
            </a:r>
            <a:r>
              <a:rPr lang="zh-CN" altLang="en-US" smtClean="0"/>
              <a:t>组件。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EnableAutoConfigurationImportSelector</a:t>
            </a:r>
            <a:r>
              <a:rPr lang="zh-CN" altLang="en-US" smtClean="0"/>
              <a:t>：组件</a:t>
            </a:r>
            <a:r>
              <a:rPr lang="zh-CN" altLang="en-US"/>
              <a:t>的选择</a:t>
            </a:r>
            <a:r>
              <a:rPr lang="zh-CN" altLang="en-US" smtClean="0"/>
              <a:t>器。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将所有需要导入的组件以全类名的方式</a:t>
            </a:r>
            <a:r>
              <a:rPr lang="zh-CN" altLang="en-US" smtClean="0"/>
              <a:t>返回，这些</a:t>
            </a:r>
            <a:r>
              <a:rPr lang="zh-CN" altLang="en-US"/>
              <a:t>组件就会被添加到容器</a:t>
            </a:r>
            <a:r>
              <a:rPr lang="zh-CN" altLang="en-US" smtClean="0"/>
              <a:t>中。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组件的选择器</a:t>
            </a:r>
            <a:r>
              <a:rPr lang="zh-CN" altLang="en-US" smtClean="0"/>
              <a:t>给</a:t>
            </a:r>
            <a:r>
              <a:rPr lang="zh-CN" altLang="en-US"/>
              <a:t>容器中导入非常多的自动配置类（</a:t>
            </a:r>
            <a:r>
              <a:rPr lang="en-US" altLang="zh-CN"/>
              <a:t>xxxAutoConfiguration</a:t>
            </a:r>
            <a:r>
              <a:rPr lang="zh-CN" altLang="en-US" smtClean="0"/>
              <a:t>），给</a:t>
            </a:r>
            <a:r>
              <a:rPr lang="zh-CN" altLang="en-US"/>
              <a:t>容器中导入这个场景需要的所有组件</a:t>
            </a:r>
            <a:r>
              <a:rPr lang="zh-CN" altLang="en-US" smtClean="0"/>
              <a:t>，并</a:t>
            </a:r>
            <a:r>
              <a:rPr lang="zh-CN" altLang="en-US"/>
              <a:t>配置好这些</a:t>
            </a:r>
            <a:r>
              <a:rPr lang="zh-CN" altLang="en-US" smtClean="0"/>
              <a:t>组件。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目标七：理解</a:t>
            </a:r>
            <a:r>
              <a:rPr lang="en-US" altLang="zh-CN"/>
              <a:t>*AutoConfiguration</a:t>
            </a:r>
            <a:r>
              <a:rPr lang="zh-CN" altLang="en-US"/>
              <a:t>自动配置精髓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768" y="883165"/>
            <a:ext cx="11144250" cy="3476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130" y="2863850"/>
            <a:ext cx="10086975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总结</a:t>
            </a:r>
            <a:r>
              <a:rPr lang="zh-CN" altLang="en-US" smtClean="0"/>
              <a:t>提问</a:t>
            </a:r>
            <a:r>
              <a:rPr lang="en-US" altLang="zh-CN" smtClean="0"/>
              <a:t>【</a:t>
            </a:r>
            <a:r>
              <a:rPr lang="zh-CN" altLang="en-US" smtClean="0"/>
              <a:t>第一章：</a:t>
            </a:r>
            <a:r>
              <a:rPr lang="en-US" altLang="zh-CN"/>
              <a:t>Spring Boot</a:t>
            </a:r>
            <a:r>
              <a:rPr lang="zh-CN" altLang="en-US" smtClean="0"/>
              <a:t>入门</a:t>
            </a:r>
            <a:r>
              <a:rPr lang="en-US" altLang="zh-CN" smtClean="0"/>
              <a:t>】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CN" altLang="en-US" smtClean="0"/>
              <a:t>为什么要使用</a:t>
            </a:r>
            <a:r>
              <a:rPr lang="en-US" altLang="zh-CN" smtClean="0"/>
              <a:t>spring boot?</a:t>
            </a:r>
            <a:endParaRPr lang="en-US" altLang="zh-CN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 smtClean="0"/>
              <a:t>Spring boot </a:t>
            </a:r>
            <a:r>
              <a:rPr lang="zh-CN" altLang="en-US" smtClean="0"/>
              <a:t>有哪些优点？</a:t>
            </a:r>
            <a:endParaRPr lang="en-US" altLang="zh-CN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 smtClean="0"/>
              <a:t>Pom</a:t>
            </a:r>
            <a:r>
              <a:rPr lang="zh-CN" altLang="en-US" smtClean="0"/>
              <a:t>文件中导入的</a:t>
            </a:r>
            <a:r>
              <a:rPr lang="en-US" altLang="zh-CN" smtClean="0"/>
              <a:t>parent</a:t>
            </a:r>
            <a:r>
              <a:rPr lang="zh-CN" altLang="en-US" smtClean="0"/>
              <a:t>有什么作用？</a:t>
            </a:r>
            <a:endParaRPr lang="en-US" altLang="zh-CN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/>
              <a:t>@</a:t>
            </a:r>
            <a:r>
              <a:rPr lang="en-US" altLang="zh-CN" smtClean="0"/>
              <a:t>SpringBootApplication </a:t>
            </a:r>
            <a:r>
              <a:rPr lang="zh-CN" altLang="en-US" smtClean="0"/>
              <a:t>有什么作用？</a:t>
            </a:r>
            <a:endParaRPr lang="en-US" altLang="zh-CN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 smtClean="0"/>
              <a:t>@xxxAutoConfiguration</a:t>
            </a:r>
            <a:r>
              <a:rPr lang="zh-CN" altLang="en-US" smtClean="0"/>
              <a:t>有什么作用？</a:t>
            </a:r>
            <a:endParaRPr lang="en-US" altLang="zh-CN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 smtClean="0"/>
              <a:t>AutoConfigurationImportSelector </a:t>
            </a:r>
            <a:r>
              <a:rPr lang="zh-CN" altLang="en-US" smtClean="0"/>
              <a:t>有什么作用？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目标一：了解为什么要学习</a:t>
            </a:r>
            <a:r>
              <a:rPr lang="en-US" altLang="zh-CN" smtClean="0"/>
              <a:t>Spring Boot</a:t>
            </a:r>
            <a:r>
              <a:rPr lang="zh-CN" altLang="en-US" smtClean="0"/>
              <a:t>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/>
              <a:t>S</a:t>
            </a:r>
            <a:r>
              <a:rPr lang="en-US" altLang="zh-CN" smtClean="0"/>
              <a:t>pring </a:t>
            </a:r>
            <a:r>
              <a:rPr lang="en-US" altLang="zh-CN"/>
              <a:t>B</a:t>
            </a:r>
            <a:r>
              <a:rPr lang="en-US" altLang="zh-CN" smtClean="0"/>
              <a:t>oot</a:t>
            </a:r>
            <a:r>
              <a:rPr lang="zh-CN" altLang="zh-CN"/>
              <a:t>是一个快速的开发框架</a:t>
            </a:r>
            <a:r>
              <a:rPr lang="en-US" altLang="zh-CN"/>
              <a:t>,</a:t>
            </a:r>
            <a:r>
              <a:rPr lang="zh-CN" altLang="zh-CN"/>
              <a:t>能够快速的帮助程序员快速整合第三方框架</a:t>
            </a:r>
            <a:r>
              <a:rPr lang="en-US" altLang="zh-CN" smtClean="0"/>
              <a:t>.</a:t>
            </a:r>
            <a:r>
              <a:rPr lang="zh-CN" altLang="zh-CN" smtClean="0"/>
              <a:t>内置</a:t>
            </a:r>
            <a:r>
              <a:rPr lang="zh-CN" altLang="zh-CN"/>
              <a:t>了第三方容器</a:t>
            </a:r>
            <a:r>
              <a:rPr lang="en-US" altLang="zh-CN"/>
              <a:t>(tomcat/jetty/undertom),</a:t>
            </a:r>
            <a:r>
              <a:rPr lang="zh-CN" altLang="zh-CN"/>
              <a:t>完全简化编写</a:t>
            </a:r>
            <a:r>
              <a:rPr lang="en-US" altLang="zh-CN"/>
              <a:t>xml,</a:t>
            </a:r>
            <a:r>
              <a:rPr lang="zh-CN" altLang="zh-CN"/>
              <a:t>采用是注解</a:t>
            </a:r>
            <a:r>
              <a:rPr lang="zh-CN" altLang="zh-CN" smtClean="0"/>
              <a:t>方式</a:t>
            </a:r>
            <a:r>
              <a:rPr lang="zh-CN" altLang="en-US" smtClean="0"/>
              <a:t>。</a:t>
            </a:r>
            <a:endParaRPr lang="en-US" altLang="zh-CN" smtClean="0"/>
          </a:p>
          <a:p>
            <a:pPr marL="0" indent="0">
              <a:buNone/>
            </a:pPr>
            <a:endParaRPr lang="zh-CN" altLang="zh-CN"/>
          </a:p>
          <a:p>
            <a:pPr marL="0" indent="0">
              <a:buNone/>
            </a:pPr>
            <a:r>
              <a:rPr lang="en-US" altLang="zh-CN" smtClean="0"/>
              <a:t>spring </a:t>
            </a:r>
            <a:r>
              <a:rPr lang="en-US" altLang="zh-CN"/>
              <a:t>boot</a:t>
            </a:r>
            <a:r>
              <a:rPr lang="zh-CN" altLang="zh-CN"/>
              <a:t>特性</a:t>
            </a:r>
            <a:r>
              <a:rPr lang="en-US" altLang="zh-CN"/>
              <a:t>:</a:t>
            </a:r>
            <a:endParaRPr lang="zh-CN" altLang="zh-CN"/>
          </a:p>
          <a:p>
            <a:r>
              <a:rPr lang="en-US" altLang="zh-CN"/>
              <a:t>1.</a:t>
            </a:r>
            <a:r>
              <a:rPr lang="zh-CN" altLang="zh-CN"/>
              <a:t>帮助开发者快速整合第三方框架</a:t>
            </a:r>
            <a:r>
              <a:rPr lang="en-US" altLang="zh-CN"/>
              <a:t>(</a:t>
            </a:r>
            <a:r>
              <a:rPr lang="zh-CN" altLang="zh-CN"/>
              <a:t>原理</a:t>
            </a:r>
            <a:r>
              <a:rPr lang="en-US" altLang="zh-CN"/>
              <a:t>maven</a:t>
            </a:r>
            <a:r>
              <a:rPr lang="zh-CN" altLang="zh-CN"/>
              <a:t>依赖特性</a:t>
            </a:r>
            <a:r>
              <a:rPr lang="en-US" altLang="zh-CN"/>
              <a:t>)</a:t>
            </a:r>
            <a:endParaRPr lang="zh-CN" altLang="zh-CN"/>
          </a:p>
          <a:p>
            <a:r>
              <a:rPr lang="en-US" altLang="zh-CN"/>
              <a:t>2.</a:t>
            </a:r>
            <a:r>
              <a:rPr lang="zh-CN" altLang="zh-CN"/>
              <a:t>完全不需要第三方服务器即可运行</a:t>
            </a:r>
            <a:r>
              <a:rPr lang="en-US" altLang="zh-CN"/>
              <a:t>, </a:t>
            </a:r>
            <a:r>
              <a:rPr lang="zh-CN" altLang="zh-CN"/>
              <a:t>内置了第三方容器</a:t>
            </a:r>
            <a:r>
              <a:rPr lang="en-US" altLang="zh-CN"/>
              <a:t>(tomcat/jetty/undertom) (</a:t>
            </a:r>
            <a:r>
              <a:rPr lang="zh-CN" altLang="zh-CN"/>
              <a:t>原理</a:t>
            </a:r>
            <a:r>
              <a:rPr lang="en-US" altLang="zh-CN"/>
              <a:t>:tomcat</a:t>
            </a:r>
            <a:r>
              <a:rPr lang="zh-CN" altLang="zh-CN"/>
              <a:t>容器使用</a:t>
            </a:r>
            <a:r>
              <a:rPr lang="en-US" altLang="zh-CN"/>
              <a:t>java</a:t>
            </a:r>
            <a:r>
              <a:rPr lang="zh-CN" altLang="zh-CN"/>
              <a:t>开发的</a:t>
            </a:r>
            <a:r>
              <a:rPr lang="en-US" altLang="zh-CN"/>
              <a:t>)</a:t>
            </a:r>
            <a:endParaRPr lang="zh-CN" altLang="zh-CN"/>
          </a:p>
          <a:p>
            <a:r>
              <a:rPr lang="en-US" altLang="zh-CN"/>
              <a:t>3.</a:t>
            </a:r>
            <a:r>
              <a:rPr lang="zh-CN" altLang="zh-CN"/>
              <a:t>使用注解的方式来简化</a:t>
            </a:r>
            <a:r>
              <a:rPr lang="en-US" altLang="zh-CN"/>
              <a:t>xml</a:t>
            </a:r>
            <a:r>
              <a:rPr lang="zh-CN" altLang="zh-CN"/>
              <a:t>书写</a:t>
            </a:r>
            <a:endParaRPr lang="zh-CN" altLang="zh-CN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第二章：</a:t>
            </a:r>
            <a:r>
              <a:rPr lang="en-US" altLang="zh-CN"/>
              <a:t>Spring Boot </a:t>
            </a:r>
            <a:r>
              <a:rPr lang="zh-CN" altLang="en-US"/>
              <a:t>配置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目标一</a:t>
            </a:r>
            <a:r>
              <a:rPr lang="zh-CN" altLang="en-US" smtClean="0"/>
              <a:t>：了解引导器快速创建</a:t>
            </a:r>
            <a:r>
              <a:rPr lang="en-US" altLang="zh-CN"/>
              <a:t>S</a:t>
            </a:r>
            <a:r>
              <a:rPr lang="en-US" altLang="zh-CN" smtClean="0"/>
              <a:t>pring Boot</a:t>
            </a:r>
            <a:r>
              <a:rPr lang="zh-CN" altLang="en-US" smtClean="0"/>
              <a:t>应用程序</a:t>
            </a:r>
            <a:endParaRPr lang="en-US" altLang="zh-CN"/>
          </a:p>
          <a:p>
            <a:r>
              <a:rPr lang="zh-CN" altLang="en-US"/>
              <a:t>目标二</a:t>
            </a:r>
            <a:r>
              <a:rPr lang="zh-CN" altLang="en-US" smtClean="0"/>
              <a:t>：学会</a:t>
            </a:r>
            <a:r>
              <a:rPr lang="en-US" altLang="zh-CN"/>
              <a:t>Spring Boot</a:t>
            </a:r>
            <a:r>
              <a:rPr lang="zh-CN" altLang="en-US"/>
              <a:t>全局</a:t>
            </a:r>
            <a:r>
              <a:rPr lang="zh-CN" altLang="en-US" smtClean="0"/>
              <a:t>配置和</a:t>
            </a:r>
            <a:r>
              <a:rPr lang="en-US" altLang="zh-CN" smtClean="0"/>
              <a:t>yaml</a:t>
            </a:r>
            <a:r>
              <a:rPr lang="zh-CN" altLang="en-US" smtClean="0"/>
              <a:t>的语法</a:t>
            </a:r>
            <a:endParaRPr lang="en-US" altLang="zh-CN" smtClean="0"/>
          </a:p>
          <a:p>
            <a:r>
              <a:rPr lang="zh-CN" altLang="en-US" smtClean="0"/>
              <a:t>目标</a:t>
            </a:r>
            <a:r>
              <a:rPr lang="zh-CN" altLang="en-US"/>
              <a:t>三</a:t>
            </a:r>
            <a:r>
              <a:rPr lang="zh-CN" altLang="en-US" smtClean="0"/>
              <a:t>：</a:t>
            </a:r>
            <a:r>
              <a:rPr lang="en-US" altLang="zh-CN"/>
              <a:t>S</a:t>
            </a:r>
            <a:r>
              <a:rPr lang="en-US" altLang="zh-CN" smtClean="0"/>
              <a:t>pring Boot</a:t>
            </a:r>
            <a:r>
              <a:rPr lang="zh-CN" altLang="en-US" smtClean="0"/>
              <a:t>获取配置文件中值及配置文件编码设置</a:t>
            </a:r>
            <a:endParaRPr lang="en-US" altLang="zh-CN" smtClean="0"/>
          </a:p>
          <a:p>
            <a:r>
              <a:rPr lang="zh-CN" altLang="en-US" smtClean="0"/>
              <a:t>目标</a:t>
            </a:r>
            <a:r>
              <a:rPr lang="zh-CN" altLang="en-US"/>
              <a:t>四</a:t>
            </a:r>
            <a:r>
              <a:rPr lang="zh-CN" altLang="en-US" smtClean="0"/>
              <a:t>：</a:t>
            </a:r>
            <a:r>
              <a:rPr lang="en-US" altLang="zh-CN"/>
              <a:t> </a:t>
            </a:r>
            <a:r>
              <a:rPr lang="zh-CN" altLang="en-US" smtClean="0"/>
              <a:t>清楚</a:t>
            </a:r>
            <a:r>
              <a:rPr lang="en-US" altLang="zh-CN" smtClean="0"/>
              <a:t>@</a:t>
            </a:r>
            <a:r>
              <a:rPr lang="en-US" altLang="zh-CN"/>
              <a:t>ConfigurationProperties</a:t>
            </a:r>
            <a:r>
              <a:rPr lang="zh-CN" altLang="en-US"/>
              <a:t>与</a:t>
            </a:r>
            <a:r>
              <a:rPr lang="en-US" altLang="zh-CN"/>
              <a:t>@Value</a:t>
            </a:r>
            <a:r>
              <a:rPr lang="zh-CN" altLang="en-US" smtClean="0"/>
              <a:t>区别</a:t>
            </a:r>
            <a:endParaRPr lang="en-US" altLang="zh-CN" smtClean="0"/>
          </a:p>
          <a:p>
            <a:r>
              <a:rPr lang="zh-CN" altLang="en-US" smtClean="0"/>
              <a:t>目标</a:t>
            </a:r>
            <a:r>
              <a:rPr lang="zh-CN" altLang="en-US"/>
              <a:t>五</a:t>
            </a:r>
            <a:r>
              <a:rPr lang="zh-CN" altLang="en-US" smtClean="0"/>
              <a:t>：</a:t>
            </a:r>
            <a:r>
              <a:rPr lang="en-US" altLang="zh-CN"/>
              <a:t> </a:t>
            </a:r>
            <a:r>
              <a:rPr lang="en-US" altLang="zh-CN" smtClean="0"/>
              <a:t>@</a:t>
            </a:r>
            <a:r>
              <a:rPr lang="en-US" altLang="zh-CN"/>
              <a:t>PropertySource</a:t>
            </a:r>
            <a:r>
              <a:rPr lang="zh-CN" altLang="en-US"/>
              <a:t>、</a:t>
            </a:r>
            <a:r>
              <a:rPr lang="en-US" altLang="zh-CN"/>
              <a:t>@ImportResource</a:t>
            </a:r>
            <a:r>
              <a:rPr lang="zh-CN" altLang="en-US"/>
              <a:t>、</a:t>
            </a:r>
            <a:r>
              <a:rPr lang="en-US" altLang="zh-CN"/>
              <a:t>@</a:t>
            </a:r>
            <a:r>
              <a:rPr lang="en-US" altLang="zh-CN" smtClean="0"/>
              <a:t>Bean </a:t>
            </a:r>
            <a:r>
              <a:rPr lang="zh-CN" altLang="en-US" smtClean="0"/>
              <a:t>和占位符使用</a:t>
            </a:r>
            <a:endParaRPr lang="en-US" altLang="zh-CN" smtClean="0"/>
          </a:p>
          <a:p>
            <a:r>
              <a:rPr lang="zh-CN" altLang="en-US" smtClean="0"/>
              <a:t>目标</a:t>
            </a:r>
            <a:r>
              <a:rPr lang="zh-CN" altLang="en-US"/>
              <a:t>六</a:t>
            </a:r>
            <a:r>
              <a:rPr lang="zh-CN" altLang="en-US" smtClean="0"/>
              <a:t>：多文件配置加载顺序与位置</a:t>
            </a:r>
            <a:endParaRPr lang="en-US" altLang="zh-CN" smtClean="0"/>
          </a:p>
          <a:p>
            <a:r>
              <a:rPr lang="zh-CN" altLang="en-US" smtClean="0"/>
              <a:t>目标</a:t>
            </a:r>
            <a:r>
              <a:rPr lang="zh-CN" altLang="en-US"/>
              <a:t>七</a:t>
            </a:r>
            <a:r>
              <a:rPr lang="zh-CN" altLang="en-US" smtClean="0"/>
              <a:t>：续第一章自动</a:t>
            </a:r>
            <a:r>
              <a:rPr lang="zh-CN" altLang="en-US"/>
              <a:t>配置</a:t>
            </a:r>
            <a:r>
              <a:rPr lang="zh-CN" altLang="en-US" smtClean="0"/>
              <a:t>原理精髓</a:t>
            </a:r>
            <a:endParaRPr lang="en-US" altLang="zh-CN" smtClean="0"/>
          </a:p>
          <a:p>
            <a:r>
              <a:rPr lang="zh-CN" altLang="en-US" smtClean="0"/>
              <a:t>目标八：</a:t>
            </a:r>
            <a:r>
              <a:rPr lang="en-US" altLang="zh-CN"/>
              <a:t> </a:t>
            </a:r>
            <a:r>
              <a:rPr lang="zh-CN" altLang="en-US" smtClean="0"/>
              <a:t>学会</a:t>
            </a:r>
            <a:r>
              <a:rPr lang="en-US" altLang="zh-CN" smtClean="0"/>
              <a:t>@Conditional</a:t>
            </a:r>
            <a:r>
              <a:rPr lang="zh-CN" altLang="en-US" smtClean="0"/>
              <a:t>和自动</a:t>
            </a:r>
            <a:r>
              <a:rPr lang="zh-CN" altLang="en-US"/>
              <a:t>配置报告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目标一：了解</a:t>
            </a:r>
            <a:r>
              <a:rPr lang="zh-CN" altLang="en-US"/>
              <a:t>引导器快速创建</a:t>
            </a:r>
            <a:r>
              <a:rPr lang="en-US" altLang="zh-CN"/>
              <a:t>Spring Boot</a:t>
            </a:r>
            <a:r>
              <a:rPr lang="zh-CN" altLang="en-US"/>
              <a:t>应用程序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479" y="1368940"/>
            <a:ext cx="1628775" cy="2505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9225" y="1063461"/>
            <a:ext cx="3676588" cy="3001937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 flipV="1">
            <a:off x="1923803" y="1591294"/>
            <a:ext cx="1401288" cy="18406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7850" y="3218213"/>
            <a:ext cx="4458524" cy="3051401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 flipV="1">
            <a:off x="5771408" y="3874015"/>
            <a:ext cx="1676442" cy="19138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目标二：学会</a:t>
            </a:r>
            <a:r>
              <a:rPr lang="en-US" altLang="zh-CN"/>
              <a:t>Spring Boot</a:t>
            </a:r>
            <a:r>
              <a:rPr lang="zh-CN" altLang="en-US"/>
              <a:t>全局配置和</a:t>
            </a:r>
            <a:r>
              <a:rPr lang="en-US" altLang="zh-CN"/>
              <a:t>yaml</a:t>
            </a:r>
            <a:r>
              <a:rPr lang="zh-CN" altLang="en-US"/>
              <a:t>的语法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600" smtClean="0"/>
              <a:t>Spring Boot</a:t>
            </a:r>
            <a:r>
              <a:rPr lang="zh-CN" altLang="en-US" sz="1600" smtClean="0"/>
              <a:t>全局配置文件</a:t>
            </a:r>
            <a:r>
              <a:rPr lang="zh-CN" altLang="en-US" sz="1600"/>
              <a:t>（</a:t>
            </a:r>
            <a:r>
              <a:rPr lang="zh-CN" altLang="en-US" sz="1600" smtClean="0"/>
              <a:t>在</a:t>
            </a:r>
            <a:r>
              <a:rPr lang="en-US" altLang="zh-CN" sz="1600"/>
              <a:t>src/main/resources</a:t>
            </a:r>
            <a:r>
              <a:rPr lang="zh-CN" altLang="en-US" sz="1600"/>
              <a:t>目录或者类路径</a:t>
            </a:r>
            <a:r>
              <a:rPr lang="en-US" altLang="zh-CN" sz="1600"/>
              <a:t>/config</a:t>
            </a:r>
            <a:r>
              <a:rPr lang="zh-CN" altLang="en-US" sz="1600" smtClean="0"/>
              <a:t>下），名称如下：</a:t>
            </a:r>
            <a:endParaRPr lang="zh-CN" altLang="en-US" sz="1600"/>
          </a:p>
          <a:p>
            <a:pPr marL="0" indent="0">
              <a:buNone/>
            </a:pPr>
            <a:r>
              <a:rPr lang="en-US" altLang="zh-CN" sz="1600" smtClean="0"/>
              <a:t>	application.properties</a:t>
            </a:r>
            <a:endParaRPr lang="en-US" altLang="zh-CN" sz="1600"/>
          </a:p>
          <a:p>
            <a:pPr marL="0" indent="0">
              <a:buNone/>
            </a:pPr>
            <a:r>
              <a:rPr lang="en-US" altLang="zh-CN" sz="1600" smtClean="0"/>
              <a:t>	application.yml</a:t>
            </a:r>
            <a:endParaRPr lang="en-US" altLang="zh-CN" sz="1600" smtClean="0"/>
          </a:p>
          <a:p>
            <a:pPr marL="0" indent="0">
              <a:buNone/>
            </a:pPr>
            <a:r>
              <a:rPr lang="zh-CN" altLang="en-US" sz="1600" smtClean="0"/>
              <a:t>也许作者认为</a:t>
            </a:r>
            <a:r>
              <a:rPr lang="en-US" altLang="zh-CN" sz="1600" smtClean="0"/>
              <a:t>properties</a:t>
            </a:r>
            <a:r>
              <a:rPr lang="zh-CN" altLang="en-US" sz="1600" smtClean="0"/>
              <a:t>或</a:t>
            </a:r>
            <a:r>
              <a:rPr lang="en-US" altLang="zh-CN" sz="1600" smtClean="0"/>
              <a:t>json </a:t>
            </a:r>
            <a:r>
              <a:rPr lang="zh-CN" altLang="en-US" sz="1600"/>
              <a:t>的写法不爽，</a:t>
            </a:r>
            <a:r>
              <a:rPr lang="zh-CN" altLang="en-US" sz="1600" smtClean="0"/>
              <a:t>于是发明了</a:t>
            </a:r>
            <a:r>
              <a:rPr lang="en-US" altLang="zh-CN" sz="1600" smtClean="0"/>
              <a:t>yml</a:t>
            </a:r>
            <a:r>
              <a:rPr lang="zh-CN" altLang="en-US" sz="1600" smtClean="0"/>
              <a:t>这种以</a:t>
            </a:r>
            <a:r>
              <a:rPr lang="zh-CN" altLang="en-US" sz="1600"/>
              <a:t>数据为</a:t>
            </a:r>
            <a:r>
              <a:rPr lang="zh-CN" altLang="en-US" sz="1600" smtClean="0"/>
              <a:t>中心写法的配置文件。</a:t>
            </a:r>
            <a:endParaRPr lang="en-US" altLang="zh-CN" sz="1600" smtClean="0"/>
          </a:p>
          <a:p>
            <a:pPr marL="0" indent="0">
              <a:buNone/>
            </a:pPr>
            <a:r>
              <a:rPr lang="en-US" altLang="zh-CN" sz="1600" smtClean="0"/>
              <a:t>yml</a:t>
            </a:r>
            <a:r>
              <a:rPr lang="zh-CN" altLang="en-US" sz="1600"/>
              <a:t>是</a:t>
            </a:r>
            <a:r>
              <a:rPr lang="en-US" altLang="zh-CN" sz="1600"/>
              <a:t>YAML</a:t>
            </a:r>
            <a:r>
              <a:rPr lang="zh-CN" altLang="en-US" sz="1600"/>
              <a:t>（</a:t>
            </a:r>
            <a:r>
              <a:rPr lang="en-US" altLang="zh-CN" sz="1600"/>
              <a:t>YAML Ain't Markup Language</a:t>
            </a:r>
            <a:r>
              <a:rPr lang="zh-CN" altLang="en-US" sz="1600"/>
              <a:t>）语言的文件，以数据为中心，比</a:t>
            </a:r>
            <a:r>
              <a:rPr lang="en-US" altLang="zh-CN" sz="1600"/>
              <a:t>json</a:t>
            </a:r>
            <a:r>
              <a:rPr lang="zh-CN" altLang="en-US" sz="1600"/>
              <a:t>、</a:t>
            </a:r>
            <a:r>
              <a:rPr lang="en-US" altLang="zh-CN" sz="1600"/>
              <a:t>xml</a:t>
            </a:r>
            <a:r>
              <a:rPr lang="zh-CN" altLang="en-US" sz="1600"/>
              <a:t>等更适合做配置文件</a:t>
            </a:r>
            <a:endParaRPr lang="zh-CN" altLang="en-US" sz="1600"/>
          </a:p>
          <a:p>
            <a:pPr marL="0" indent="0">
              <a:buNone/>
            </a:pPr>
            <a:endParaRPr lang="en-US" altLang="zh-CN" sz="1600" smtClean="0"/>
          </a:p>
          <a:p>
            <a:pPr marL="0" indent="0">
              <a:buNone/>
            </a:pPr>
            <a:r>
              <a:rPr lang="zh-CN" altLang="en-US" sz="1600" smtClean="0"/>
              <a:t>参考</a:t>
            </a:r>
            <a:r>
              <a:rPr lang="zh-CN" altLang="en-US" sz="1600"/>
              <a:t>语法</a:t>
            </a:r>
            <a:r>
              <a:rPr lang="zh-CN" altLang="en-US" sz="1600" smtClean="0"/>
              <a:t>规范：</a:t>
            </a:r>
            <a:r>
              <a:rPr lang="en-US" altLang="zh-CN" sz="1600" smtClean="0">
                <a:hlinkClick r:id="rId1"/>
              </a:rPr>
              <a:t>http</a:t>
            </a:r>
            <a:r>
              <a:rPr lang="en-US" altLang="zh-CN" sz="1600">
                <a:hlinkClick r:id="rId1"/>
              </a:rPr>
              <a:t>://</a:t>
            </a:r>
            <a:r>
              <a:rPr lang="en-US" altLang="zh-CN" sz="1600" smtClean="0">
                <a:hlinkClick r:id="rId1"/>
              </a:rPr>
              <a:t>www.yaml.org</a:t>
            </a:r>
            <a:endParaRPr lang="en-US" altLang="zh-CN" sz="1600" smtClean="0"/>
          </a:p>
          <a:p>
            <a:pPr marL="0" indent="0">
              <a:buNone/>
            </a:pPr>
            <a:r>
              <a:rPr lang="zh-CN" altLang="en-US" sz="1600"/>
              <a:t>语法</a:t>
            </a:r>
            <a:r>
              <a:rPr lang="zh-CN" altLang="en-US" sz="1600" smtClean="0"/>
              <a:t>校验 </a:t>
            </a:r>
            <a:r>
              <a:rPr lang="en-US" altLang="zh-CN" sz="1600" smtClean="0"/>
              <a:t>: </a:t>
            </a:r>
            <a:r>
              <a:rPr lang="en-US" altLang="zh-CN" sz="1600" smtClean="0">
                <a:hlinkClick r:id="rId2"/>
              </a:rPr>
              <a:t>https</a:t>
            </a:r>
            <a:r>
              <a:rPr lang="en-US" altLang="zh-CN" sz="1600">
                <a:hlinkClick r:id="rId2"/>
              </a:rPr>
              <a:t>://</a:t>
            </a:r>
            <a:r>
              <a:rPr lang="en-US" altLang="zh-CN" sz="1600" smtClean="0">
                <a:hlinkClick r:id="rId2"/>
              </a:rPr>
              <a:t>nodeca.github.io/js-yaml</a:t>
            </a:r>
            <a:endParaRPr lang="en-US" altLang="zh-CN" sz="1600" smtClean="0"/>
          </a:p>
          <a:p>
            <a:pPr marL="0" indent="0">
              <a:buNone/>
            </a:pPr>
            <a:endParaRPr lang="en-US" altLang="zh-CN" sz="1600"/>
          </a:p>
          <a:p>
            <a:pPr marL="0" indent="0">
              <a:buNone/>
            </a:pPr>
            <a:endParaRPr lang="en-US" altLang="zh-CN" sz="16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目标二：学会</a:t>
            </a:r>
            <a:r>
              <a:rPr lang="en-US" altLang="zh-CN"/>
              <a:t>Spring Boot</a:t>
            </a:r>
            <a:r>
              <a:rPr lang="zh-CN" altLang="en-US"/>
              <a:t>全局配置和</a:t>
            </a:r>
            <a:r>
              <a:rPr lang="en-US" altLang="zh-CN"/>
              <a:t>yaml</a:t>
            </a:r>
            <a:r>
              <a:rPr lang="zh-CN" altLang="en-US"/>
              <a:t>的语法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4325" y="1006085"/>
            <a:ext cx="11040036" cy="535026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/>
              <a:t>语法校验 </a:t>
            </a:r>
            <a:r>
              <a:rPr lang="en-US" altLang="zh-CN"/>
              <a:t>: </a:t>
            </a:r>
            <a:r>
              <a:rPr lang="en-US" altLang="zh-CN">
                <a:hlinkClick r:id="rId1"/>
              </a:rPr>
              <a:t>https://</a:t>
            </a:r>
            <a:r>
              <a:rPr lang="en-US" altLang="zh-CN" smtClean="0">
                <a:hlinkClick r:id="rId1"/>
              </a:rPr>
              <a:t>nodeca.github.io/js-yaml</a:t>
            </a:r>
            <a:endParaRPr lang="en-US" altLang="zh-CN"/>
          </a:p>
          <a:p>
            <a:pPr marL="0" indent="0">
              <a:buNone/>
            </a:pP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1</a:t>
            </a:r>
            <a:r>
              <a:rPr lang="zh-CN" altLang="en-US"/>
              <a:t>、</a:t>
            </a:r>
            <a:r>
              <a:rPr lang="en-US" altLang="zh-CN"/>
              <a:t>YAML</a:t>
            </a:r>
            <a:r>
              <a:rPr lang="zh-CN" altLang="en-US"/>
              <a:t>基本语法</a:t>
            </a:r>
            <a:endParaRPr lang="zh-CN" altLang="en-US"/>
          </a:p>
          <a:p>
            <a:pPr marL="800100" lvl="1" indent="-342900">
              <a:buFont typeface="+mj-ea"/>
              <a:buAutoNum type="circleNumDbPlain"/>
            </a:pPr>
            <a:r>
              <a:rPr lang="zh-CN" altLang="en-US"/>
              <a:t>使用缩进表示层级关系</a:t>
            </a:r>
            <a:endParaRPr lang="zh-CN" altLang="en-US"/>
          </a:p>
          <a:p>
            <a:pPr marL="800100" lvl="1" indent="-342900">
              <a:buFont typeface="+mj-ea"/>
              <a:buAutoNum type="circleNumDbPlain"/>
            </a:pPr>
            <a:r>
              <a:rPr lang="zh-CN" altLang="en-US"/>
              <a:t>缩进时不允许使用</a:t>
            </a:r>
            <a:r>
              <a:rPr lang="en-US" altLang="zh-CN"/>
              <a:t>Tab</a:t>
            </a:r>
            <a:r>
              <a:rPr lang="zh-CN" altLang="en-US"/>
              <a:t>键，只允许使用空格。</a:t>
            </a:r>
            <a:endParaRPr lang="zh-CN" altLang="en-US"/>
          </a:p>
          <a:p>
            <a:pPr marL="800100" lvl="1" indent="-342900">
              <a:buFont typeface="+mj-ea"/>
              <a:buAutoNum type="circleNumDbPlain"/>
            </a:pPr>
            <a:r>
              <a:rPr lang="zh-CN" altLang="en-US"/>
              <a:t>缩进的空格数目不重要，只要相同层级的元素左侧对齐即可</a:t>
            </a:r>
            <a:endParaRPr lang="zh-CN" altLang="en-US"/>
          </a:p>
          <a:p>
            <a:pPr marL="800100" lvl="1" indent="-342900">
              <a:buFont typeface="+mj-ea"/>
              <a:buAutoNum type="circleNumDbPlain"/>
            </a:pPr>
            <a:r>
              <a:rPr lang="zh-CN" altLang="en-US"/>
              <a:t>大小写敏感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2</a:t>
            </a:r>
            <a:r>
              <a:rPr lang="zh-CN" altLang="en-US"/>
              <a:t>、</a:t>
            </a:r>
            <a:r>
              <a:rPr lang="en-US" altLang="zh-CN"/>
              <a:t>YAML </a:t>
            </a:r>
            <a:r>
              <a:rPr lang="zh-CN" altLang="en-US"/>
              <a:t>支持的三种</a:t>
            </a:r>
            <a:r>
              <a:rPr lang="zh-CN" altLang="en-US" smtClean="0"/>
              <a:t>数据结构</a:t>
            </a:r>
            <a:endParaRPr lang="en-US" altLang="zh-CN" smtClean="0"/>
          </a:p>
          <a:p>
            <a:pPr marL="800100" lvl="2" indent="-342900">
              <a:buFont typeface="+mj-ea"/>
              <a:buAutoNum type="circleNumDbPlain"/>
            </a:pPr>
            <a:r>
              <a:rPr lang="zh-CN" altLang="en-US" sz="1800" smtClean="0"/>
              <a:t>常见</a:t>
            </a:r>
            <a:r>
              <a:rPr lang="zh-CN" altLang="en-US" sz="1800"/>
              <a:t>普通值：单个的、不可再分的</a:t>
            </a:r>
            <a:r>
              <a:rPr lang="zh-CN" altLang="en-US" sz="1800" smtClean="0"/>
              <a:t>值</a:t>
            </a:r>
            <a:endParaRPr lang="zh-CN" altLang="en-US" sz="1800"/>
          </a:p>
          <a:p>
            <a:pPr marL="800100" lvl="1" indent="-342900">
              <a:buFont typeface="+mj-ea"/>
              <a:buAutoNum type="circleNumDbPlain"/>
            </a:pPr>
            <a:r>
              <a:rPr lang="zh-CN" altLang="en-US"/>
              <a:t>对象：键值对的集合</a:t>
            </a:r>
            <a:endParaRPr lang="zh-CN" altLang="en-US"/>
          </a:p>
          <a:p>
            <a:pPr marL="800100" lvl="1" indent="-342900">
              <a:buFont typeface="+mj-ea"/>
              <a:buAutoNum type="circleNumDbPlain"/>
            </a:pPr>
            <a:r>
              <a:rPr lang="zh-CN" altLang="en-US"/>
              <a:t>数组：一组按次序排列的</a:t>
            </a:r>
            <a:r>
              <a:rPr lang="zh-CN" altLang="en-US" smtClean="0"/>
              <a:t>值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目标三：</a:t>
            </a:r>
            <a:r>
              <a:rPr lang="en-US" altLang="zh-CN" smtClean="0"/>
              <a:t>Spring </a:t>
            </a:r>
            <a:r>
              <a:rPr lang="en-US" altLang="zh-CN"/>
              <a:t>Boot</a:t>
            </a:r>
            <a:r>
              <a:rPr lang="zh-CN" altLang="en-US"/>
              <a:t>获取</a:t>
            </a:r>
            <a:r>
              <a:rPr lang="zh-CN" altLang="en-US" smtClean="0"/>
              <a:t>配置文件的</a:t>
            </a:r>
            <a:r>
              <a:rPr lang="zh-CN" altLang="en-US"/>
              <a:t>值及配置文件编码</a:t>
            </a:r>
            <a:r>
              <a:rPr lang="zh-CN" altLang="en-US" smtClean="0"/>
              <a:t>设置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mtClean="0"/>
              <a:t>@ConfigurationProperties </a:t>
            </a:r>
            <a:r>
              <a:rPr lang="zh-CN" altLang="en-US" smtClean="0"/>
              <a:t>映射实体的属性值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可以为实体对读入配置文件的值</a:t>
            </a:r>
            <a:r>
              <a:rPr lang="en-US" altLang="zh-CN" smtClean="0"/>
              <a:t>,</a:t>
            </a:r>
            <a:r>
              <a:rPr lang="zh-CN" altLang="en-US" smtClean="0"/>
              <a:t>支持所有类型值的读取</a:t>
            </a:r>
            <a:r>
              <a:rPr lang="en-US" altLang="zh-CN" smtClean="0"/>
              <a:t>;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前提是实体类需要</a:t>
            </a:r>
            <a:r>
              <a:rPr lang="zh-CN" altLang="en-US"/>
              <a:t>提供一个</a:t>
            </a:r>
            <a:r>
              <a:rPr lang="en-US" altLang="zh-CN"/>
              <a:t>setter</a:t>
            </a:r>
            <a:r>
              <a:rPr lang="zh-CN" altLang="en-US"/>
              <a:t>或使用可变的值初始化</a:t>
            </a:r>
            <a:r>
              <a:rPr lang="zh-CN" altLang="en-US" smtClean="0"/>
              <a:t>它</a:t>
            </a:r>
            <a:r>
              <a:rPr lang="en-US" altLang="zh-CN" smtClean="0"/>
              <a:t>.</a:t>
            </a: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7017" y="3017754"/>
            <a:ext cx="4781550" cy="2105025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 flipV="1">
            <a:off x="4904509" y="4370119"/>
            <a:ext cx="1555668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460177" y="4239492"/>
            <a:ext cx="2863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</a:rPr>
              <a:t>可以绑定数据到实体中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目标三：</a:t>
            </a:r>
            <a:r>
              <a:rPr lang="en-US" altLang="zh-CN"/>
              <a:t>Spring Boot</a:t>
            </a:r>
            <a:r>
              <a:rPr lang="zh-CN" altLang="en-US"/>
              <a:t>获取配置文件的值及配置文件编码设置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5982" y="1089212"/>
            <a:ext cx="11040036" cy="5267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mtClean="0"/>
              <a:t>Idea </a:t>
            </a:r>
            <a:r>
              <a:rPr lang="zh-CN" altLang="en-US" smtClean="0"/>
              <a:t>中的</a:t>
            </a:r>
            <a:r>
              <a:rPr lang="en-US" altLang="zh-CN" smtClean="0"/>
              <a:t>properties</a:t>
            </a:r>
            <a:r>
              <a:rPr lang="zh-CN" altLang="en-US" smtClean="0"/>
              <a:t>配置文件默认的编码格式为</a:t>
            </a:r>
            <a:r>
              <a:rPr lang="en-US" altLang="zh-CN" smtClean="0"/>
              <a:t>UTF-8;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需要转换为</a:t>
            </a:r>
            <a:r>
              <a:rPr lang="en-US" altLang="zh-CN" smtClean="0"/>
              <a:t>ascii</a:t>
            </a:r>
            <a:r>
              <a:rPr lang="zh-CN" altLang="en-US" smtClean="0"/>
              <a:t>编码</a:t>
            </a:r>
            <a:r>
              <a:rPr lang="en-US" altLang="zh-CN"/>
              <a:t>:</a:t>
            </a:r>
            <a:endParaRPr lang="en-US" altLang="zh-CN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7605" y="1626057"/>
            <a:ext cx="6740236" cy="464059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目标四</a:t>
            </a:r>
            <a:r>
              <a:rPr lang="en-US" altLang="zh-CN" smtClean="0"/>
              <a:t>:</a:t>
            </a:r>
            <a:r>
              <a:rPr lang="zh-CN" altLang="en-US" smtClean="0"/>
              <a:t>清楚</a:t>
            </a:r>
            <a:r>
              <a:rPr lang="en-US" altLang="zh-CN"/>
              <a:t>@ConfigurationProperties</a:t>
            </a:r>
            <a:r>
              <a:rPr lang="zh-CN" altLang="en-US"/>
              <a:t>与</a:t>
            </a:r>
            <a:r>
              <a:rPr lang="en-US" altLang="zh-CN"/>
              <a:t>@Value</a:t>
            </a:r>
            <a:r>
              <a:rPr lang="zh-CN" altLang="en-US"/>
              <a:t>区别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76893" y="1104405"/>
          <a:ext cx="9654639" cy="2434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8213"/>
                <a:gridCol w="3218213"/>
                <a:gridCol w="3218213"/>
              </a:tblGrid>
              <a:tr h="405678">
                <a:tc>
                  <a:txBody>
                    <a:bodyPr/>
                    <a:lstStyle/>
                    <a:p>
                      <a:r>
                        <a:rPr lang="zh-CN" altLang="en-US" smtClean="0"/>
                        <a:t>区别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mtClean="0"/>
                        <a:t>@ConfigurationProperties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mtClean="0"/>
                        <a:t>@Value</a:t>
                      </a:r>
                      <a:endParaRPr lang="zh-CN" altLang="en-US"/>
                    </a:p>
                  </a:txBody>
                  <a:tcPr/>
                </a:tc>
              </a:tr>
              <a:tr h="405678">
                <a:tc>
                  <a:txBody>
                    <a:bodyPr/>
                    <a:lstStyle/>
                    <a:p>
                      <a:r>
                        <a:rPr lang="zh-CN" altLang="en-US" smtClean="0"/>
                        <a:t>功能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批量注入配置文件中的属性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一个个指定</a:t>
                      </a:r>
                      <a:endParaRPr lang="zh-CN" altLang="en-US"/>
                    </a:p>
                  </a:txBody>
                  <a:tcPr/>
                </a:tc>
              </a:tr>
              <a:tr h="405678">
                <a:tc>
                  <a:txBody>
                    <a:bodyPr/>
                    <a:lstStyle/>
                    <a:p>
                      <a:r>
                        <a:rPr lang="zh-CN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松散绑定（松散语法）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支持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不支持</a:t>
                      </a:r>
                      <a:endParaRPr lang="zh-CN" altLang="en-US"/>
                    </a:p>
                  </a:txBody>
                  <a:tcPr/>
                </a:tc>
              </a:tr>
              <a:tr h="405678">
                <a:tc>
                  <a:txBody>
                    <a:bodyPr/>
                    <a:lstStyle/>
                    <a:p>
                      <a:r>
                        <a:rPr lang="en-US" altLang="zh-CN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SpEL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不支持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支持</a:t>
                      </a:r>
                      <a:endParaRPr lang="zh-CN" altLang="en-US"/>
                    </a:p>
                  </a:txBody>
                  <a:tcPr/>
                </a:tc>
              </a:tr>
              <a:tr h="405678">
                <a:tc>
                  <a:txBody>
                    <a:bodyPr/>
                    <a:lstStyle/>
                    <a:p>
                      <a:r>
                        <a:rPr lang="en-US" altLang="zh-CN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JSR303</a:t>
                      </a:r>
                      <a:r>
                        <a:rPr lang="zh-CN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数据校验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支持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不支持</a:t>
                      </a:r>
                      <a:endParaRPr lang="zh-CN" altLang="en-US"/>
                    </a:p>
                  </a:txBody>
                  <a:tcPr/>
                </a:tc>
              </a:tr>
              <a:tr h="405678">
                <a:tc>
                  <a:txBody>
                    <a:bodyPr/>
                    <a:lstStyle/>
                    <a:p>
                      <a:r>
                        <a:rPr lang="zh-CN" alt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复杂类型封装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支持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不支持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617517" y="3772224"/>
            <a:ext cx="687581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松散语法属性</a:t>
            </a:r>
            <a:r>
              <a:rPr lang="zh-CN" altLang="en-US" sz="2400" b="1"/>
              <a:t>名匹配</a:t>
            </a:r>
            <a:r>
              <a:rPr lang="zh-CN" altLang="en-US" sz="2400" b="1" smtClean="0"/>
              <a:t>规则</a:t>
            </a:r>
            <a:r>
              <a:rPr lang="en-US" altLang="zh-CN" sz="2400" b="1" smtClean="0"/>
              <a:t>:</a:t>
            </a:r>
            <a:endParaRPr lang="en-US" altLang="zh-CN" sz="2400" b="1" smtClean="0"/>
          </a:p>
          <a:p>
            <a:endParaRPr lang="en-US" altLang="zh-CN" sz="2400" b="1" smtClean="0"/>
          </a:p>
          <a:p>
            <a:pPr marL="342900" indent="-342900">
              <a:buFont typeface="+mj-ea"/>
              <a:buAutoNum type="circleNumDbPlain"/>
            </a:pPr>
            <a:r>
              <a:rPr lang="en-US" altLang="zh-CN" smtClean="0"/>
              <a:t>student.studentName</a:t>
            </a:r>
            <a:r>
              <a:rPr lang="zh-CN" altLang="en-US"/>
              <a:t>：使用标准方式</a:t>
            </a:r>
            <a:endParaRPr lang="zh-CN" altLang="en-US"/>
          </a:p>
          <a:p>
            <a:pPr marL="342900" indent="-342900">
              <a:buFont typeface="+mj-ea"/>
              <a:buAutoNum type="circleNumDbPlain"/>
            </a:pPr>
            <a:r>
              <a:rPr lang="en-US" altLang="zh-CN" smtClean="0"/>
              <a:t>student.student-name</a:t>
            </a:r>
            <a:r>
              <a:rPr lang="zh-CN" altLang="en-US" smtClean="0"/>
              <a:t>：</a:t>
            </a:r>
            <a:r>
              <a:rPr lang="zh-CN" altLang="en-US"/>
              <a:t>大写用</a:t>
            </a:r>
            <a:r>
              <a:rPr lang="en-US" altLang="zh-CN"/>
              <a:t>-</a:t>
            </a:r>
            <a:endParaRPr lang="en-US" altLang="zh-CN"/>
          </a:p>
          <a:p>
            <a:pPr marL="342900" indent="-342900">
              <a:buFont typeface="+mj-ea"/>
              <a:buAutoNum type="circleNumDbPlain"/>
            </a:pPr>
            <a:r>
              <a:rPr lang="en-US" altLang="zh-CN"/>
              <a:t>student</a:t>
            </a:r>
            <a:r>
              <a:rPr lang="en-US" altLang="zh-CN" smtClean="0"/>
              <a:t>. </a:t>
            </a:r>
            <a:r>
              <a:rPr lang="en-US" altLang="zh-CN"/>
              <a:t>student</a:t>
            </a:r>
            <a:r>
              <a:rPr lang="en-US" altLang="zh-CN" smtClean="0"/>
              <a:t>_name</a:t>
            </a:r>
            <a:r>
              <a:rPr lang="zh-CN" altLang="en-US"/>
              <a:t>：大写用</a:t>
            </a:r>
            <a:r>
              <a:rPr lang="en-US" altLang="zh-CN"/>
              <a:t>_</a:t>
            </a:r>
            <a:endParaRPr lang="en-US" altLang="zh-CN"/>
          </a:p>
          <a:p>
            <a:pPr marL="342900" indent="-342900">
              <a:buFont typeface="+mj-ea"/>
              <a:buAutoNum type="circleNumDbPlain"/>
            </a:pPr>
            <a:r>
              <a:rPr lang="en-US" altLang="zh-CN" smtClean="0"/>
              <a:t>STUDENT_STUDENT_NAME</a:t>
            </a:r>
            <a:r>
              <a:rPr lang="zh-CN" altLang="en-US" smtClean="0"/>
              <a:t>：推荐</a:t>
            </a:r>
            <a:r>
              <a:rPr lang="zh-CN" altLang="en-US"/>
              <a:t>系统属性使用这种</a:t>
            </a:r>
            <a:r>
              <a:rPr lang="zh-CN" altLang="en-US" smtClean="0"/>
              <a:t>写法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100"/>
              <a:t>目标五：</a:t>
            </a:r>
            <a:r>
              <a:rPr lang="en-US" altLang="zh-CN" sz="2100"/>
              <a:t> @</a:t>
            </a:r>
            <a:r>
              <a:rPr lang="en-US" altLang="zh-CN" sz="2100" smtClean="0"/>
              <a:t>PropertySource</a:t>
            </a:r>
            <a:r>
              <a:rPr lang="en-US" altLang="zh-CN" sz="2100"/>
              <a:t> </a:t>
            </a:r>
            <a:r>
              <a:rPr lang="en-US" altLang="zh-CN" sz="2100" smtClean="0"/>
              <a:t>@ImportResource</a:t>
            </a:r>
            <a:r>
              <a:rPr lang="en-US" altLang="zh-CN" sz="2100"/>
              <a:t>@Bean </a:t>
            </a:r>
            <a:r>
              <a:rPr lang="zh-CN" altLang="en-US" sz="2100"/>
              <a:t>和占位符</a:t>
            </a:r>
            <a:r>
              <a:rPr lang="zh-CN" altLang="en-US" sz="2100" smtClean="0"/>
              <a:t>使用</a:t>
            </a:r>
            <a:endParaRPr lang="en-US" altLang="zh-CN" sz="21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zh-CN"/>
              <a:t>@</a:t>
            </a:r>
            <a:r>
              <a:rPr lang="en-US" altLang="zh-CN" smtClean="0"/>
              <a:t>PropertySource </a:t>
            </a:r>
            <a:r>
              <a:rPr lang="zh-CN" altLang="en-US" smtClean="0"/>
              <a:t>：读取指定的</a:t>
            </a:r>
            <a:r>
              <a:rPr lang="en-US" altLang="zh-CN" smtClean="0"/>
              <a:t>properties</a:t>
            </a:r>
            <a:r>
              <a:rPr lang="zh-CN" altLang="en-US" smtClean="0"/>
              <a:t>配置文件</a:t>
            </a:r>
            <a:endParaRPr lang="en-US" altLang="zh-CN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/>
              <a:t>@ImportResource</a:t>
            </a:r>
            <a:r>
              <a:rPr lang="zh-CN" altLang="en-US"/>
              <a:t>：导</a:t>
            </a:r>
            <a:r>
              <a:rPr lang="zh-CN" altLang="en-US" smtClean="0"/>
              <a:t>入</a:t>
            </a:r>
            <a:r>
              <a:rPr lang="en-US" altLang="zh-CN" smtClean="0"/>
              <a:t>Spring</a:t>
            </a:r>
            <a:r>
              <a:rPr lang="zh-CN" altLang="en-US"/>
              <a:t>的配置文件，让配置文件里面的内容</a:t>
            </a:r>
            <a:r>
              <a:rPr lang="zh-CN" altLang="en-US" smtClean="0"/>
              <a:t>生效</a:t>
            </a:r>
            <a:endParaRPr lang="en-US" altLang="zh-CN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 smtClean="0"/>
              <a:t>@Bean</a:t>
            </a:r>
            <a:r>
              <a:rPr lang="zh-CN" altLang="en-US" smtClean="0"/>
              <a:t>：配置类中的</a:t>
            </a:r>
            <a:r>
              <a:rPr lang="en-US" altLang="zh-CN" smtClean="0"/>
              <a:t>bean</a:t>
            </a:r>
            <a:r>
              <a:rPr lang="zh-CN" altLang="en-US" smtClean="0"/>
              <a:t>注入到容器</a:t>
            </a:r>
            <a:endParaRPr lang="en-US" altLang="zh-CN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/>
              <a:t>RandomValuePropertySource</a:t>
            </a:r>
            <a:r>
              <a:rPr lang="zh-CN" altLang="en-US"/>
              <a:t>（配置文件中注入随机值</a:t>
            </a:r>
            <a:r>
              <a:rPr lang="zh-CN" altLang="en-US" smtClean="0"/>
              <a:t>）与占位符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/>
              <a:t> </a:t>
            </a:r>
            <a:r>
              <a:rPr lang="zh-CN" altLang="en-US" smtClean="0"/>
              <a:t>    属性</a:t>
            </a:r>
            <a:r>
              <a:rPr lang="zh-CN" altLang="en-US"/>
              <a:t>配置占位</a:t>
            </a:r>
            <a:r>
              <a:rPr lang="zh-CN" altLang="en-US" smtClean="0"/>
              <a:t>符</a:t>
            </a:r>
            <a:r>
              <a:rPr lang="en-US" altLang="zh-CN" smtClean="0"/>
              <a:t>: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/>
              <a:t> </a:t>
            </a:r>
            <a:r>
              <a:rPr lang="en-US" altLang="zh-CN" smtClean="0"/>
              <a:t>    entry.attr=myvalue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     ${</a:t>
            </a:r>
            <a:r>
              <a:rPr lang="en-US" altLang="zh-CN"/>
              <a:t>entry.attr:defaultValue</a:t>
            </a:r>
            <a:r>
              <a:rPr lang="en-US" altLang="zh-CN" smtClean="0"/>
              <a:t>}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     可以</a:t>
            </a:r>
            <a:r>
              <a:rPr lang="zh-CN" altLang="en-US"/>
              <a:t>在配置文件中引用前面配置过的</a:t>
            </a:r>
            <a:r>
              <a:rPr lang="zh-CN" altLang="en-US" smtClean="0"/>
              <a:t>属性。</a:t>
            </a:r>
            <a:endParaRPr lang="zh-CN" altLang="en-US"/>
          </a:p>
          <a:p>
            <a:pPr marL="0" indent="0">
              <a:buNone/>
            </a:pPr>
            <a:r>
              <a:rPr lang="en-US" altLang="zh-CN" smtClean="0"/>
              <a:t>     ${entry.attr:defaultValue}</a:t>
            </a:r>
            <a:r>
              <a:rPr lang="zh-CN" altLang="en-US"/>
              <a:t>来指定找不到属性时的默认</a:t>
            </a:r>
            <a:r>
              <a:rPr lang="zh-CN" altLang="en-US" smtClean="0"/>
              <a:t>值</a:t>
            </a:r>
            <a:endParaRPr lang="zh-CN" altLang="en-US"/>
          </a:p>
          <a:p>
            <a:pPr marL="0" indent="0">
              <a:buNone/>
            </a:pPr>
            <a:endParaRPr lang="en-US" altLang="zh-CN" smtClean="0"/>
          </a:p>
          <a:p>
            <a:pPr marL="0" indent="0">
              <a:buNone/>
            </a:pP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目标六</a:t>
            </a:r>
            <a:r>
              <a:rPr lang="en-US" altLang="zh-CN"/>
              <a:t>:</a:t>
            </a:r>
            <a:r>
              <a:rPr lang="zh-CN" altLang="en-US" smtClean="0"/>
              <a:t>多文件配置</a:t>
            </a:r>
            <a:r>
              <a:rPr lang="en-US" altLang="zh-CN" smtClean="0"/>
              <a:t>,</a:t>
            </a:r>
            <a:r>
              <a:rPr lang="zh-CN" altLang="en-US" smtClean="0"/>
              <a:t>加载</a:t>
            </a:r>
            <a:r>
              <a:rPr lang="zh-CN" altLang="en-US"/>
              <a:t>顺序与位置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mtClean="0"/>
              <a:t>多文件配置</a:t>
            </a:r>
            <a:r>
              <a:rPr lang="en-US" altLang="zh-CN" smtClean="0"/>
              <a:t>:spring boot</a:t>
            </a:r>
            <a:r>
              <a:rPr lang="zh-CN" altLang="en-US" smtClean="0"/>
              <a:t>为了适应开发环境或生产环境的变化</a:t>
            </a:r>
            <a:r>
              <a:rPr lang="en-US" altLang="zh-CN" smtClean="0"/>
              <a:t>,</a:t>
            </a:r>
            <a:r>
              <a:rPr lang="zh-CN" altLang="en-US" smtClean="0"/>
              <a:t>专门打造</a:t>
            </a:r>
            <a:r>
              <a:rPr lang="en-US" altLang="zh-CN" smtClean="0"/>
              <a:t>profile</a:t>
            </a:r>
            <a:r>
              <a:rPr lang="zh-CN" altLang="en-US" smtClean="0"/>
              <a:t>通过指定参数来快速切换环境</a:t>
            </a:r>
            <a:r>
              <a:rPr lang="en-US" altLang="zh-CN" smtClean="0"/>
              <a:t>!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一</a:t>
            </a:r>
            <a:r>
              <a:rPr lang="en-US" altLang="zh-CN" smtClean="0"/>
              <a:t>. </a:t>
            </a:r>
            <a:r>
              <a:rPr lang="zh-CN" altLang="en-US" smtClean="0"/>
              <a:t>多文件的形式</a:t>
            </a:r>
            <a:r>
              <a:rPr lang="en-US" altLang="zh-CN" smtClean="0"/>
              <a:t>: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格式</a:t>
            </a:r>
            <a:r>
              <a:rPr lang="en-US" altLang="zh-CN" smtClean="0"/>
              <a:t>: application-{profile}.properties </a:t>
            </a:r>
            <a:r>
              <a:rPr lang="zh-CN" altLang="en-US" smtClean="0"/>
              <a:t>或 </a:t>
            </a:r>
            <a:r>
              <a:rPr lang="en-US" altLang="zh-CN"/>
              <a:t>application-{profile</a:t>
            </a:r>
            <a:r>
              <a:rPr lang="en-US" altLang="zh-CN" smtClean="0"/>
              <a:t>}.yml 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二</a:t>
            </a:r>
            <a:r>
              <a:rPr lang="en-US" altLang="zh-CN" smtClean="0"/>
              <a:t>. yml</a:t>
            </a:r>
            <a:r>
              <a:rPr lang="zh-CN" altLang="en-US" smtClean="0"/>
              <a:t>文档</a:t>
            </a:r>
            <a:r>
              <a:rPr lang="zh-CN" altLang="en-US"/>
              <a:t>块</a:t>
            </a:r>
            <a:r>
              <a:rPr lang="zh-CN" altLang="en-US" smtClean="0"/>
              <a:t>模式</a:t>
            </a:r>
            <a:r>
              <a:rPr lang="en-US" altLang="zh-CN" smtClean="0"/>
              <a:t>: --- </a:t>
            </a:r>
            <a:r>
              <a:rPr lang="zh-CN" altLang="en-US" smtClean="0"/>
              <a:t>表示文档块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三</a:t>
            </a:r>
            <a:r>
              <a:rPr lang="en-US" altLang="zh-CN" smtClean="0"/>
              <a:t>. Spring boot</a:t>
            </a:r>
            <a:r>
              <a:rPr lang="zh-CN" altLang="en-US" smtClean="0"/>
              <a:t>提供几种的激活配置方式</a:t>
            </a:r>
            <a:r>
              <a:rPr lang="en-US" altLang="zh-CN" smtClean="0"/>
              <a:t>:</a:t>
            </a:r>
            <a:endParaRPr lang="en-US" altLang="zh-CN" smtClean="0"/>
          </a:p>
          <a:p>
            <a:pPr marL="457200" indent="-457200">
              <a:buFont typeface="+mj-lt"/>
              <a:buAutoNum type="arabicPeriod"/>
            </a:pPr>
            <a:r>
              <a:rPr lang="zh-CN" altLang="en-US" smtClean="0"/>
              <a:t>命令行 </a:t>
            </a:r>
            <a:r>
              <a:rPr lang="en-US" altLang="zh-CN" smtClean="0"/>
              <a:t>:  --spring.profiles.active=prod</a:t>
            </a:r>
            <a:endParaRPr lang="en-US" altLang="zh-CN" smtClean="0"/>
          </a:p>
          <a:p>
            <a:pPr marL="457200" indent="-457200">
              <a:buFont typeface="+mj-lt"/>
              <a:buAutoNum type="arabicPeriod"/>
            </a:pPr>
            <a:r>
              <a:rPr lang="zh-CN" altLang="en-US" smtClean="0"/>
              <a:t>配置文件 </a:t>
            </a:r>
            <a:r>
              <a:rPr lang="en-US" altLang="zh-CN" smtClean="0"/>
              <a:t>spring.profiles.active=prod</a:t>
            </a:r>
            <a:endParaRPr lang="en-US" altLang="zh-CN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 smtClean="0"/>
              <a:t>JV</a:t>
            </a:r>
            <a:r>
              <a:rPr lang="en-US" altLang="zh-CN"/>
              <a:t>M</a:t>
            </a:r>
            <a:r>
              <a:rPr lang="zh-CN" altLang="en-US" smtClean="0"/>
              <a:t>参数 </a:t>
            </a:r>
            <a:r>
              <a:rPr lang="en-US" altLang="zh-CN" smtClean="0"/>
              <a:t>–Dspring.profiles.active=prod</a:t>
            </a:r>
            <a:endParaRPr lang="en-US" altLang="zh-CN" smtClean="0"/>
          </a:p>
          <a:p>
            <a:pPr marL="0" indent="0">
              <a:buNone/>
            </a:pP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目标六</a:t>
            </a:r>
            <a:r>
              <a:rPr lang="en-US" altLang="zh-CN"/>
              <a:t>:</a:t>
            </a:r>
            <a:r>
              <a:rPr lang="zh-CN" altLang="en-US" smtClean="0"/>
              <a:t>多文件配置</a:t>
            </a:r>
            <a:r>
              <a:rPr lang="en-US" altLang="zh-CN"/>
              <a:t>,</a:t>
            </a:r>
            <a:r>
              <a:rPr lang="zh-CN" altLang="en-US" smtClean="0"/>
              <a:t>加载</a:t>
            </a:r>
            <a:r>
              <a:rPr lang="zh-CN" altLang="en-US"/>
              <a:t>顺序与位置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SpringApplication</a:t>
            </a:r>
            <a:r>
              <a:rPr lang="zh-CN" altLang="en-US"/>
              <a:t>将从以下位置加载</a:t>
            </a:r>
            <a:r>
              <a:rPr lang="en-US" altLang="zh-CN"/>
              <a:t>application.properties</a:t>
            </a:r>
            <a:r>
              <a:rPr lang="zh-CN" altLang="en-US"/>
              <a:t>文件， 并把它们添加到</a:t>
            </a:r>
            <a:r>
              <a:rPr lang="en-US" altLang="zh-CN"/>
              <a:t>Spring</a:t>
            </a:r>
            <a:r>
              <a:rPr lang="zh-CN" altLang="en-US"/>
              <a:t>环境上下文中：</a:t>
            </a:r>
            <a:endParaRPr lang="zh-CN" altLang="en-US"/>
          </a:p>
          <a:p>
            <a:pPr lvl="1"/>
            <a:r>
              <a:rPr lang="zh-CN" altLang="en-US"/>
              <a:t>当前目录下的</a:t>
            </a:r>
            <a:r>
              <a:rPr lang="en-US" altLang="zh-CN"/>
              <a:t>/config</a:t>
            </a:r>
            <a:r>
              <a:rPr lang="zh-CN" altLang="en-US"/>
              <a:t>子目录</a:t>
            </a:r>
            <a:endParaRPr lang="zh-CN" altLang="en-US"/>
          </a:p>
          <a:p>
            <a:pPr lvl="1"/>
            <a:r>
              <a:rPr lang="zh-CN" altLang="en-US"/>
              <a:t>当前目录</a:t>
            </a:r>
            <a:endParaRPr lang="zh-CN" altLang="en-US"/>
          </a:p>
          <a:p>
            <a:pPr lvl="1"/>
            <a:r>
              <a:rPr lang="en-US" altLang="zh-CN"/>
              <a:t>classpath</a:t>
            </a:r>
            <a:r>
              <a:rPr lang="zh-CN" altLang="en-US"/>
              <a:t>下的</a:t>
            </a:r>
            <a:r>
              <a:rPr lang="en-US" altLang="zh-CN"/>
              <a:t>/config</a:t>
            </a:r>
            <a:r>
              <a:rPr lang="zh-CN" altLang="en-US"/>
              <a:t>包</a:t>
            </a:r>
            <a:endParaRPr lang="zh-CN" altLang="en-US"/>
          </a:p>
          <a:p>
            <a:pPr lvl="1"/>
            <a:r>
              <a:rPr lang="en-US" altLang="zh-CN"/>
              <a:t>classpath</a:t>
            </a:r>
            <a:r>
              <a:rPr lang="zh-CN" altLang="en-US"/>
              <a:t>根路径（项目</a:t>
            </a:r>
            <a:r>
              <a:rPr lang="en-US" altLang="zh-CN"/>
              <a:t>root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这个列表是</a:t>
            </a:r>
            <a:r>
              <a:rPr lang="zh-CN" altLang="en-US" b="1">
                <a:solidFill>
                  <a:srgbClr val="C00000"/>
                </a:solidFill>
              </a:rPr>
              <a:t>按优先级排序的</a:t>
            </a:r>
            <a:r>
              <a:rPr lang="zh-CN" altLang="en-US"/>
              <a:t>（列表中位置高的将覆盖位置低的），同时也可以使用</a:t>
            </a:r>
            <a:r>
              <a:rPr lang="en-US" altLang="zh-CN"/>
              <a:t>YAML</a:t>
            </a:r>
            <a:r>
              <a:rPr lang="zh-CN" altLang="en-US"/>
              <a:t>文件替代</a:t>
            </a:r>
            <a:r>
              <a:rPr lang="en-US" altLang="zh-CN" smtClean="0"/>
              <a:t>properties</a:t>
            </a:r>
            <a:r>
              <a:rPr lang="zh-CN" altLang="en-US" smtClean="0"/>
              <a:t>文件</a:t>
            </a:r>
            <a:r>
              <a:rPr lang="en-US" altLang="zh-CN" smtClean="0"/>
              <a:t>!</a:t>
            </a:r>
            <a:endParaRPr lang="en-US" altLang="zh-CN" smtClean="0"/>
          </a:p>
          <a:p>
            <a:r>
              <a:rPr lang="zh-CN" altLang="en-US"/>
              <a:t>如果不希望使用默认的</a:t>
            </a:r>
            <a:r>
              <a:rPr lang="en-US" altLang="zh-CN"/>
              <a:t>application.properties</a:t>
            </a:r>
            <a:r>
              <a:rPr lang="zh-CN" altLang="en-US"/>
              <a:t>作为配置文件名，可以通过指定</a:t>
            </a:r>
            <a:r>
              <a:rPr lang="en-US" altLang="zh-CN"/>
              <a:t>spring.config.name</a:t>
            </a:r>
            <a:r>
              <a:rPr lang="zh-CN" altLang="en-US"/>
              <a:t>环境属性来切换其他的名称。 也可以使用</a:t>
            </a:r>
            <a:r>
              <a:rPr lang="en-US" altLang="zh-CN"/>
              <a:t>spring.config.location</a:t>
            </a:r>
            <a:r>
              <a:rPr lang="zh-CN" altLang="en-US"/>
              <a:t>环境属性来引用一个明确的路径（目录位置或文件路径列表以逗号分割</a:t>
            </a:r>
            <a:r>
              <a:rPr lang="zh-CN" altLang="en-US" smtClean="0"/>
              <a:t>）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z="1500" smtClean="0"/>
              <a:t>    java </a:t>
            </a:r>
            <a:r>
              <a:rPr lang="en-US" altLang="zh-CN" sz="1500"/>
              <a:t>-jar myproject.jar </a:t>
            </a:r>
            <a:r>
              <a:rPr lang="en-US" altLang="zh-CN" sz="1500" smtClean="0"/>
              <a:t>--spring.config.location=c:/application.properties</a:t>
            </a:r>
            <a:endParaRPr lang="zh-CN" altLang="en-US" sz="15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目标二：</a:t>
            </a:r>
            <a:r>
              <a:rPr lang="zh-CN" altLang="en-US"/>
              <a:t>清楚课程怎么学？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mtClean="0"/>
              <a:t>一</a:t>
            </a:r>
            <a:r>
              <a:rPr lang="en-US" altLang="zh-CN" smtClean="0"/>
              <a:t>.</a:t>
            </a:r>
            <a:r>
              <a:rPr lang="zh-CN" altLang="en-US" smtClean="0"/>
              <a:t>基础知识积累</a:t>
            </a:r>
            <a:endParaRPr lang="en-US" altLang="zh-CN" smtClean="0"/>
          </a:p>
          <a:p>
            <a:pPr marL="457200" lvl="0" indent="-457200">
              <a:buFont typeface="+mj-lt"/>
              <a:buAutoNum type="arabicPeriod"/>
            </a:pPr>
            <a:r>
              <a:rPr lang="en-US" altLang="zh-CN"/>
              <a:t>spring</a:t>
            </a:r>
            <a:r>
              <a:rPr lang="zh-CN" altLang="zh-CN"/>
              <a:t>框架知识（特别注解方式使用）</a:t>
            </a:r>
            <a:endParaRPr lang="zh-CN" altLang="zh-CN"/>
          </a:p>
          <a:p>
            <a:pPr marL="457200" lvl="0" indent="-457200">
              <a:buFont typeface="+mj-lt"/>
              <a:buAutoNum type="arabicPeriod"/>
            </a:pPr>
            <a:r>
              <a:rPr lang="zh-CN" altLang="zh-CN"/>
              <a:t>熟练使用</a:t>
            </a:r>
            <a:r>
              <a:rPr lang="en-US" altLang="zh-CN"/>
              <a:t>maven</a:t>
            </a:r>
            <a:r>
              <a:rPr lang="zh-CN" altLang="zh-CN"/>
              <a:t>进行项目构建和依赖管理</a:t>
            </a:r>
            <a:endParaRPr lang="zh-CN" altLang="zh-CN"/>
          </a:p>
          <a:p>
            <a:pPr marL="457200" lvl="0" indent="-457200">
              <a:buFont typeface="+mj-lt"/>
              <a:buAutoNum type="arabicPeriod"/>
            </a:pPr>
            <a:r>
              <a:rPr lang="zh-CN" altLang="zh-CN"/>
              <a:t>熟练使用开发</a:t>
            </a:r>
            <a:r>
              <a:rPr lang="zh-CN" altLang="zh-CN" smtClean="0"/>
              <a:t>工具</a:t>
            </a:r>
            <a:r>
              <a:rPr lang="zh-CN" altLang="zh-CN"/>
              <a:t>（</a:t>
            </a:r>
            <a:r>
              <a:rPr lang="en-US" altLang="zh-CN"/>
              <a:t>eclipse</a:t>
            </a:r>
            <a:r>
              <a:rPr lang="zh-CN" altLang="zh-CN"/>
              <a:t>、</a:t>
            </a:r>
            <a:r>
              <a:rPr lang="en-US" altLang="zh-CN"/>
              <a:t>idea</a:t>
            </a:r>
            <a:r>
              <a:rPr lang="zh-CN" altLang="zh-CN" smtClean="0"/>
              <a:t>）</a:t>
            </a:r>
            <a:endParaRPr lang="en-US" altLang="zh-CN" smtClean="0"/>
          </a:p>
          <a:p>
            <a:pPr marL="0" lvl="0" indent="0">
              <a:buNone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目标六：</a:t>
            </a:r>
            <a:r>
              <a:rPr lang="zh-CN" altLang="en-US"/>
              <a:t>多文件配置</a:t>
            </a:r>
            <a:r>
              <a:rPr lang="en-US" altLang="zh-CN"/>
              <a:t>,</a:t>
            </a:r>
            <a:r>
              <a:rPr lang="zh-CN" altLang="en-US"/>
              <a:t>加载顺序与位置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mtClean="0"/>
              <a:t>Spring boot</a:t>
            </a:r>
            <a:r>
              <a:rPr lang="zh-CN" altLang="en-US" smtClean="0"/>
              <a:t>加载</a:t>
            </a:r>
            <a:r>
              <a:rPr lang="zh-CN" altLang="en-US"/>
              <a:t>规则</a:t>
            </a:r>
            <a:r>
              <a:rPr lang="en-US" altLang="zh-CN"/>
              <a:t>:</a:t>
            </a:r>
            <a:r>
              <a:rPr lang="zh-CN" altLang="en-US"/>
              <a:t>优先级从高到低，高优先级的配置覆盖低优先级的配置</a:t>
            </a:r>
            <a:r>
              <a:rPr lang="zh-CN" altLang="en-US" smtClean="0"/>
              <a:t>，不同的</a:t>
            </a:r>
            <a:r>
              <a:rPr lang="zh-CN" altLang="en-US"/>
              <a:t>配置混合一起使用。所有的配置由</a:t>
            </a:r>
            <a:r>
              <a:rPr lang="en-US" altLang="zh-CN"/>
              <a:t>jar</a:t>
            </a:r>
            <a:r>
              <a:rPr lang="zh-CN" altLang="en-US"/>
              <a:t>包外向</a:t>
            </a:r>
            <a:r>
              <a:rPr lang="en-US" altLang="zh-CN"/>
              <a:t>jar</a:t>
            </a:r>
            <a:r>
              <a:rPr lang="zh-CN" altLang="en-US"/>
              <a:t>内查找，优先加载带</a:t>
            </a:r>
            <a:r>
              <a:rPr lang="en-US" altLang="zh-CN"/>
              <a:t>profile</a:t>
            </a:r>
            <a:r>
              <a:rPr lang="zh-CN" altLang="en-US"/>
              <a:t>的，再加载不带</a:t>
            </a:r>
            <a:r>
              <a:rPr lang="en-US" altLang="zh-CN"/>
              <a:t>profile</a:t>
            </a:r>
            <a:r>
              <a:rPr lang="zh-CN" altLang="en-US"/>
              <a:t>的。</a:t>
            </a:r>
            <a:endParaRPr lang="zh-CN" altLang="en-US"/>
          </a:p>
          <a:p>
            <a:pPr marL="800100" lvl="1" indent="-342900">
              <a:buFont typeface="+mj-ea"/>
              <a:buAutoNum type="circleNumDbPlain"/>
            </a:pPr>
            <a:r>
              <a:rPr lang="zh-CN" altLang="en-US" smtClean="0">
                <a:solidFill>
                  <a:srgbClr val="FF0000"/>
                </a:solidFill>
              </a:rPr>
              <a:t>命令行</a:t>
            </a:r>
            <a:r>
              <a:rPr lang="zh-CN" altLang="en-US">
                <a:solidFill>
                  <a:srgbClr val="FF0000"/>
                </a:solidFill>
              </a:rPr>
              <a:t>参数</a:t>
            </a:r>
            <a:endParaRPr lang="en-US" altLang="zh-CN">
              <a:solidFill>
                <a:srgbClr val="FF0000"/>
              </a:solidFill>
            </a:endParaRPr>
          </a:p>
          <a:p>
            <a:pPr marL="800100" lvl="1" indent="-342900">
              <a:buFont typeface="+mj-ea"/>
              <a:buAutoNum type="circleNumDbPlain"/>
            </a:pPr>
            <a:r>
              <a:rPr lang="zh-CN" altLang="en-US" smtClean="0"/>
              <a:t>来自</a:t>
            </a:r>
            <a:r>
              <a:rPr lang="zh-CN" altLang="en-US"/>
              <a:t>于</a:t>
            </a:r>
            <a:r>
              <a:rPr lang="en-US" altLang="zh-CN"/>
              <a:t>java:comp/env</a:t>
            </a:r>
            <a:r>
              <a:rPr lang="zh-CN" altLang="en-US"/>
              <a:t>的</a:t>
            </a:r>
            <a:r>
              <a:rPr lang="en-US" altLang="zh-CN"/>
              <a:t>JNDI</a:t>
            </a:r>
            <a:r>
              <a:rPr lang="zh-CN" altLang="en-US" smtClean="0"/>
              <a:t>属性</a:t>
            </a:r>
            <a:endParaRPr lang="en-US" altLang="zh-CN" smtClean="0"/>
          </a:p>
          <a:p>
            <a:pPr marL="800100" lvl="1" indent="-342900">
              <a:buFont typeface="+mj-ea"/>
              <a:buAutoNum type="circleNumDbPlain"/>
            </a:pPr>
            <a:r>
              <a:rPr lang="en-US" altLang="zh-CN" smtClean="0"/>
              <a:t>Java</a:t>
            </a:r>
            <a:r>
              <a:rPr lang="zh-CN" altLang="en-US"/>
              <a:t>系统属性（</a:t>
            </a:r>
            <a:r>
              <a:rPr lang="en-US" altLang="zh-CN"/>
              <a:t>System.getProperties()</a:t>
            </a:r>
            <a:r>
              <a:rPr lang="zh-CN" altLang="en-US"/>
              <a:t>）</a:t>
            </a:r>
            <a:endParaRPr lang="en-US" altLang="zh-CN"/>
          </a:p>
          <a:p>
            <a:pPr marL="800100" lvl="1" indent="-342900">
              <a:buFont typeface="+mj-ea"/>
              <a:buAutoNum type="circleNumDbPlain"/>
            </a:pPr>
            <a:r>
              <a:rPr lang="zh-CN" altLang="en-US" smtClean="0"/>
              <a:t>操作系统</a:t>
            </a:r>
            <a:r>
              <a:rPr lang="zh-CN" altLang="en-US"/>
              <a:t>环境变量</a:t>
            </a:r>
            <a:endParaRPr lang="en-US" altLang="zh-CN"/>
          </a:p>
          <a:p>
            <a:pPr marL="800100" lvl="1" indent="-342900">
              <a:buFont typeface="+mj-ea"/>
              <a:buAutoNum type="circleNumDbPlain"/>
            </a:pPr>
            <a:r>
              <a:rPr lang="zh-CN" altLang="en-US" smtClean="0"/>
              <a:t>只有</a:t>
            </a:r>
            <a:r>
              <a:rPr lang="zh-CN" altLang="en-US"/>
              <a:t>在</a:t>
            </a:r>
            <a:r>
              <a:rPr lang="en-US" altLang="zh-CN"/>
              <a:t>random.*</a:t>
            </a:r>
            <a:r>
              <a:rPr lang="zh-CN" altLang="en-US"/>
              <a:t>里包含的属性会产生一个</a:t>
            </a:r>
            <a:r>
              <a:rPr lang="en-US" altLang="zh-CN"/>
              <a:t>RandomValuePropertySource</a:t>
            </a:r>
            <a:endParaRPr lang="en-US" altLang="zh-CN"/>
          </a:p>
          <a:p>
            <a:pPr marL="800100" lvl="1" indent="-342900">
              <a:buFont typeface="+mj-ea"/>
              <a:buAutoNum type="circleNumDbPlain"/>
            </a:pPr>
            <a:r>
              <a:rPr lang="zh-CN" altLang="en-US" smtClean="0">
                <a:solidFill>
                  <a:srgbClr val="FF0000"/>
                </a:solidFill>
              </a:rPr>
              <a:t>在</a:t>
            </a:r>
            <a:r>
              <a:rPr lang="zh-CN" altLang="en-US">
                <a:solidFill>
                  <a:srgbClr val="FF0000"/>
                </a:solidFill>
              </a:rPr>
              <a:t>打包的</a:t>
            </a:r>
            <a:r>
              <a:rPr lang="en-US" altLang="zh-CN">
                <a:solidFill>
                  <a:srgbClr val="FF0000"/>
                </a:solidFill>
              </a:rPr>
              <a:t>jar</a:t>
            </a:r>
            <a:r>
              <a:rPr lang="zh-CN" altLang="en-US">
                <a:solidFill>
                  <a:srgbClr val="FF0000"/>
                </a:solidFill>
              </a:rPr>
              <a:t>外的应用程序配置文件（</a:t>
            </a:r>
            <a:r>
              <a:rPr lang="en-US" altLang="zh-CN">
                <a:solidFill>
                  <a:srgbClr val="FF0000"/>
                </a:solidFill>
              </a:rPr>
              <a:t>application.properties</a:t>
            </a:r>
            <a:r>
              <a:rPr lang="zh-CN" altLang="en-US">
                <a:solidFill>
                  <a:srgbClr val="FF0000"/>
                </a:solidFill>
              </a:rPr>
              <a:t>， 包含</a:t>
            </a:r>
            <a:r>
              <a:rPr lang="en-US" altLang="zh-CN">
                <a:solidFill>
                  <a:srgbClr val="FF0000"/>
                </a:solidFill>
              </a:rPr>
              <a:t>YAML</a:t>
            </a:r>
            <a:r>
              <a:rPr lang="zh-CN" altLang="en-US">
                <a:solidFill>
                  <a:srgbClr val="FF0000"/>
                </a:solidFill>
              </a:rPr>
              <a:t>和</a:t>
            </a:r>
            <a:r>
              <a:rPr lang="en-US" altLang="zh-CN">
                <a:solidFill>
                  <a:srgbClr val="FF0000"/>
                </a:solidFill>
              </a:rPr>
              <a:t>profile</a:t>
            </a:r>
            <a:r>
              <a:rPr lang="zh-CN" altLang="en-US">
                <a:solidFill>
                  <a:srgbClr val="FF0000"/>
                </a:solidFill>
              </a:rPr>
              <a:t>变量）</a:t>
            </a:r>
            <a:endParaRPr lang="en-US" altLang="zh-CN">
              <a:solidFill>
                <a:srgbClr val="FF0000"/>
              </a:solidFill>
            </a:endParaRPr>
          </a:p>
          <a:p>
            <a:pPr marL="800100" lvl="1" indent="-342900">
              <a:buFont typeface="+mj-ea"/>
              <a:buAutoNum type="circleNumDbPlain"/>
            </a:pPr>
            <a:r>
              <a:rPr lang="zh-CN" altLang="en-US" smtClean="0">
                <a:solidFill>
                  <a:srgbClr val="FF0000"/>
                </a:solidFill>
              </a:rPr>
              <a:t>在</a:t>
            </a:r>
            <a:r>
              <a:rPr lang="zh-CN" altLang="en-US">
                <a:solidFill>
                  <a:srgbClr val="FF0000"/>
                </a:solidFill>
              </a:rPr>
              <a:t>打包的</a:t>
            </a:r>
            <a:r>
              <a:rPr lang="en-US" altLang="zh-CN">
                <a:solidFill>
                  <a:srgbClr val="FF0000"/>
                </a:solidFill>
              </a:rPr>
              <a:t>jar</a:t>
            </a:r>
            <a:r>
              <a:rPr lang="zh-CN" altLang="en-US">
                <a:solidFill>
                  <a:srgbClr val="FF0000"/>
                </a:solidFill>
              </a:rPr>
              <a:t>内的应用程序配置文件（</a:t>
            </a:r>
            <a:r>
              <a:rPr lang="en-US" altLang="zh-CN">
                <a:solidFill>
                  <a:srgbClr val="FF0000"/>
                </a:solidFill>
              </a:rPr>
              <a:t>application.properties</a:t>
            </a:r>
            <a:r>
              <a:rPr lang="zh-CN" altLang="en-US">
                <a:solidFill>
                  <a:srgbClr val="FF0000"/>
                </a:solidFill>
              </a:rPr>
              <a:t>， 包含</a:t>
            </a:r>
            <a:r>
              <a:rPr lang="en-US" altLang="zh-CN">
                <a:solidFill>
                  <a:srgbClr val="FF0000"/>
                </a:solidFill>
              </a:rPr>
              <a:t>YAML</a:t>
            </a:r>
            <a:r>
              <a:rPr lang="zh-CN" altLang="en-US">
                <a:solidFill>
                  <a:srgbClr val="FF0000"/>
                </a:solidFill>
              </a:rPr>
              <a:t>和</a:t>
            </a:r>
            <a:r>
              <a:rPr lang="en-US" altLang="zh-CN">
                <a:solidFill>
                  <a:srgbClr val="FF0000"/>
                </a:solidFill>
              </a:rPr>
              <a:t>profile</a:t>
            </a:r>
            <a:r>
              <a:rPr lang="zh-CN" altLang="en-US">
                <a:solidFill>
                  <a:srgbClr val="FF0000"/>
                </a:solidFill>
              </a:rPr>
              <a:t>变量）</a:t>
            </a:r>
            <a:endParaRPr lang="en-US" altLang="zh-CN">
              <a:solidFill>
                <a:srgbClr val="FF0000"/>
              </a:solidFill>
            </a:endParaRPr>
          </a:p>
          <a:p>
            <a:pPr marL="800100" lvl="1" indent="-342900">
              <a:buFont typeface="+mj-ea"/>
              <a:buAutoNum type="circleNumDbPlain"/>
            </a:pPr>
            <a:r>
              <a:rPr lang="zh-CN" altLang="en-US" smtClean="0"/>
              <a:t>在</a:t>
            </a:r>
            <a:r>
              <a:rPr lang="en-US" altLang="zh-CN"/>
              <a:t>@Configuration</a:t>
            </a:r>
            <a:r>
              <a:rPr lang="zh-CN" altLang="en-US"/>
              <a:t>类上的</a:t>
            </a:r>
            <a:r>
              <a:rPr lang="en-US" altLang="zh-CN"/>
              <a:t>@PropertySource</a:t>
            </a:r>
            <a:r>
              <a:rPr lang="zh-CN" altLang="en-US"/>
              <a:t>注解</a:t>
            </a:r>
            <a:endParaRPr lang="en-US" altLang="zh-CN"/>
          </a:p>
          <a:p>
            <a:pPr marL="800100" lvl="1" indent="-342900">
              <a:buFont typeface="+mj-ea"/>
              <a:buAutoNum type="circleNumDbPlain"/>
            </a:pPr>
            <a:r>
              <a:rPr lang="zh-CN" altLang="en-US" smtClean="0"/>
              <a:t>默认</a:t>
            </a:r>
            <a:r>
              <a:rPr lang="zh-CN" altLang="en-US"/>
              <a:t>属性（使用</a:t>
            </a:r>
            <a:r>
              <a:rPr lang="en-US" altLang="zh-CN"/>
              <a:t>SpringApplication.setDefaultProperties</a:t>
            </a:r>
            <a:r>
              <a:rPr lang="zh-CN" altLang="en-US"/>
              <a:t>指定</a:t>
            </a:r>
            <a:r>
              <a:rPr lang="zh-CN" altLang="en-US" smtClean="0"/>
              <a:t>）</a:t>
            </a:r>
            <a:endParaRPr lang="en-US" altLang="zh-CN" dirty="0"/>
          </a:p>
          <a:p>
            <a:pPr marL="0" indent="0">
              <a:buNone/>
            </a:pP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目标七：</a:t>
            </a:r>
            <a:r>
              <a:rPr lang="zh-CN" altLang="en-US"/>
              <a:t>续第一章自动配置原理</a:t>
            </a:r>
            <a:r>
              <a:rPr lang="zh-CN" altLang="en-US" smtClean="0"/>
              <a:t>精髓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CN" altLang="en-US" smtClean="0"/>
              <a:t>可以查看</a:t>
            </a:r>
            <a:r>
              <a:rPr lang="en-US" altLang="zh-CN"/>
              <a:t>DataSourceAutoConfiguration</a:t>
            </a:r>
            <a:endParaRPr lang="en-US" altLang="zh-CN"/>
          </a:p>
          <a:p>
            <a:pPr marL="457200" indent="-457200">
              <a:buFont typeface="+mj-lt"/>
              <a:buAutoNum type="arabicPeriod"/>
            </a:pPr>
            <a:r>
              <a:rPr lang="zh-CN" altLang="en-US" smtClean="0"/>
              <a:t>通用</a:t>
            </a:r>
            <a:r>
              <a:rPr lang="zh-CN" altLang="en-US"/>
              <a:t>模式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en-US" altLang="zh-CN" smtClean="0"/>
              <a:t>xxxAutoConfiguration</a:t>
            </a:r>
            <a:r>
              <a:rPr lang="zh-CN" altLang="en-US"/>
              <a:t>：自动配置类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en-US" altLang="zh-CN" smtClean="0"/>
              <a:t>xxxProperties</a:t>
            </a:r>
            <a:r>
              <a:rPr lang="zh-CN" altLang="en-US"/>
              <a:t>：属性配置类</a:t>
            </a:r>
            <a:endParaRPr lang="zh-CN" altLang="en-US"/>
          </a:p>
          <a:p>
            <a:pPr marL="457200" indent="-457200">
              <a:buFont typeface="+mj-ea"/>
              <a:buAutoNum type="circleNumDbPlain"/>
            </a:pPr>
            <a:r>
              <a:rPr lang="en-US" altLang="zh-CN" smtClean="0"/>
              <a:t>yml/properties</a:t>
            </a:r>
            <a:r>
              <a:rPr lang="zh-CN" altLang="en-US"/>
              <a:t>文件中能配置的值就</a:t>
            </a:r>
            <a:r>
              <a:rPr lang="zh-CN" altLang="en-US" smtClean="0"/>
              <a:t>来源于</a:t>
            </a:r>
            <a:r>
              <a:rPr lang="en-US" altLang="zh-CN" smtClean="0"/>
              <a:t>xxxProperties</a:t>
            </a:r>
            <a:endParaRPr lang="en-US" altLang="zh-CN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目标七：</a:t>
            </a:r>
            <a:r>
              <a:rPr lang="zh-CN" altLang="en-US"/>
              <a:t>续第一章自动配置原理</a:t>
            </a:r>
            <a:r>
              <a:rPr lang="zh-CN" altLang="en-US" smtClean="0"/>
              <a:t>精髓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精髓：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en-US" altLang="zh-CN" smtClean="0"/>
              <a:t>SpringBoot</a:t>
            </a:r>
            <a:r>
              <a:rPr lang="zh-CN" altLang="en-US"/>
              <a:t>启动会加载大量的自动配置类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 smtClean="0"/>
              <a:t>先需要看整合组件有没有</a:t>
            </a:r>
            <a:r>
              <a:rPr lang="en-US" altLang="zh-CN"/>
              <a:t>SpringBoot</a:t>
            </a:r>
            <a:r>
              <a:rPr lang="zh-CN" altLang="en-US"/>
              <a:t>默认写好的自动配置类；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 smtClean="0"/>
              <a:t>再看自动</a:t>
            </a:r>
            <a:r>
              <a:rPr lang="zh-CN" altLang="en-US"/>
              <a:t>配置类</a:t>
            </a:r>
            <a:r>
              <a:rPr lang="zh-CN" altLang="en-US" smtClean="0"/>
              <a:t>中配置</a:t>
            </a:r>
            <a:r>
              <a:rPr lang="zh-CN" altLang="en-US"/>
              <a:t>了哪些组件；</a:t>
            </a:r>
            <a:r>
              <a:rPr lang="zh-CN" altLang="en-US" smtClean="0"/>
              <a:t>（要是有我们要用的组件，</a:t>
            </a:r>
            <a:r>
              <a:rPr lang="zh-CN" altLang="en-US"/>
              <a:t>我们就不</a:t>
            </a:r>
            <a:r>
              <a:rPr lang="zh-CN" altLang="en-US" smtClean="0"/>
              <a:t>需要配置</a:t>
            </a:r>
            <a:r>
              <a:rPr lang="zh-CN" altLang="en-US"/>
              <a:t>了）</a:t>
            </a:r>
            <a:endParaRPr lang="zh-CN" altLang="en-US"/>
          </a:p>
          <a:p>
            <a:pPr marL="457200" indent="-457200">
              <a:buFont typeface="+mj-lt"/>
              <a:buAutoNum type="arabicPeriod"/>
            </a:pPr>
            <a:r>
              <a:rPr lang="zh-CN" altLang="en-US" smtClean="0"/>
              <a:t>给</a:t>
            </a:r>
            <a:r>
              <a:rPr lang="zh-CN" altLang="en-US"/>
              <a:t>容器中自动配置类添加组件的时候，会从</a:t>
            </a:r>
            <a:r>
              <a:rPr lang="en-US" altLang="zh-CN"/>
              <a:t>properties</a:t>
            </a:r>
            <a:r>
              <a:rPr lang="zh-CN" altLang="en-US"/>
              <a:t>类中获取某些属性。</a:t>
            </a:r>
            <a:r>
              <a:rPr lang="zh-CN" altLang="en-US" smtClean="0"/>
              <a:t>我们可以</a:t>
            </a:r>
            <a:r>
              <a:rPr lang="zh-CN" altLang="en-US"/>
              <a:t>在配置文件中指定</a:t>
            </a:r>
            <a:r>
              <a:rPr lang="zh-CN" altLang="en-US" smtClean="0"/>
              <a:t>这些</a:t>
            </a:r>
            <a:r>
              <a:rPr lang="zh-CN" altLang="en-US"/>
              <a:t>属性的值</a:t>
            </a:r>
            <a:r>
              <a:rPr lang="zh-CN" altLang="en-US" smtClean="0"/>
              <a:t>；</a:t>
            </a:r>
            <a:endParaRPr lang="en-US" altLang="zh-CN" smtClean="0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</a:rPr>
              <a:t>xxxxAutoConfigurartion</a:t>
            </a:r>
            <a:r>
              <a:rPr lang="zh-CN" altLang="en-US">
                <a:solidFill>
                  <a:srgbClr val="FF0000"/>
                </a:solidFill>
              </a:rPr>
              <a:t>：自动配置</a:t>
            </a:r>
            <a:r>
              <a:rPr lang="zh-CN" altLang="en-US" smtClean="0">
                <a:solidFill>
                  <a:srgbClr val="FF0000"/>
                </a:solidFill>
              </a:rPr>
              <a:t>类</a:t>
            </a:r>
            <a:r>
              <a:rPr lang="en-US" altLang="zh-CN" smtClean="0">
                <a:solidFill>
                  <a:srgbClr val="FF0000"/>
                </a:solidFill>
              </a:rPr>
              <a:t>(</a:t>
            </a:r>
            <a:r>
              <a:rPr lang="zh-CN" altLang="en-US" smtClean="0">
                <a:solidFill>
                  <a:srgbClr val="FF0000"/>
                </a:solidFill>
              </a:rPr>
              <a:t>给</a:t>
            </a:r>
            <a:r>
              <a:rPr lang="zh-CN" altLang="en-US">
                <a:solidFill>
                  <a:srgbClr val="FF0000"/>
                </a:solidFill>
              </a:rPr>
              <a:t>容器中</a:t>
            </a:r>
            <a:r>
              <a:rPr lang="zh-CN" altLang="en-US" smtClean="0">
                <a:solidFill>
                  <a:srgbClr val="FF0000"/>
                </a:solidFill>
              </a:rPr>
              <a:t>添加组件</a:t>
            </a:r>
            <a:r>
              <a:rPr lang="en-US" altLang="zh-CN" smtClean="0">
                <a:solidFill>
                  <a:srgbClr val="FF0000"/>
                </a:solidFill>
              </a:rPr>
              <a:t>)</a:t>
            </a:r>
            <a:endParaRPr lang="en-US" altLang="zh-CN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</a:rPr>
              <a:t>xxxxProperties:</a:t>
            </a:r>
            <a:r>
              <a:rPr lang="zh-CN" altLang="en-US">
                <a:solidFill>
                  <a:srgbClr val="FF0000"/>
                </a:solidFill>
              </a:rPr>
              <a:t>封装配置文件中相关属性；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目标八：</a:t>
            </a:r>
            <a:r>
              <a:rPr lang="zh-CN" altLang="en-US"/>
              <a:t>学会</a:t>
            </a:r>
            <a:r>
              <a:rPr lang="en-US" altLang="zh-CN"/>
              <a:t>@Conditional</a:t>
            </a:r>
            <a:r>
              <a:rPr lang="zh-CN" altLang="en-US"/>
              <a:t>和自动配置</a:t>
            </a:r>
            <a:r>
              <a:rPr lang="zh-CN" altLang="en-US" smtClean="0"/>
              <a:t>报告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zh-CN" smtClean="0"/>
              <a:t>@</a:t>
            </a:r>
            <a:r>
              <a:rPr lang="en-US" altLang="zh-CN" smtClean="0"/>
              <a:t>Conditional(Spring</a:t>
            </a:r>
            <a:r>
              <a:rPr lang="zh-CN" altLang="en-US" smtClean="0"/>
              <a:t>的注解</a:t>
            </a:r>
            <a:r>
              <a:rPr lang="en-US" altLang="zh-CN" smtClean="0"/>
              <a:t>):</a:t>
            </a:r>
            <a:r>
              <a:rPr lang="zh-CN" altLang="en-US" smtClean="0"/>
              <a:t>当</a:t>
            </a:r>
            <a:r>
              <a:rPr lang="zh-CN" altLang="en-US" smtClean="0"/>
              <a:t>指定</a:t>
            </a:r>
            <a:r>
              <a:rPr lang="zh-CN" altLang="en-US"/>
              <a:t>的条件</a:t>
            </a:r>
            <a:r>
              <a:rPr lang="zh-CN" altLang="en-US"/>
              <a:t>成立</a:t>
            </a:r>
            <a:r>
              <a:rPr lang="zh-CN" altLang="en-US" smtClean="0"/>
              <a:t>，返回为</a:t>
            </a:r>
            <a:r>
              <a:rPr lang="en-US" altLang="zh-CN" smtClean="0"/>
              <a:t>true,</a:t>
            </a:r>
            <a:r>
              <a:rPr lang="zh-CN" altLang="en-US" smtClean="0"/>
              <a:t>代表组件可以使用</a:t>
            </a:r>
            <a:r>
              <a:rPr lang="en-US" altLang="zh-CN" smtClean="0"/>
              <a:t>! </a:t>
            </a:r>
            <a:r>
              <a:rPr lang="zh-CN" altLang="en-US" smtClean="0"/>
              <a:t>否则</a:t>
            </a:r>
            <a:r>
              <a:rPr lang="en-US" altLang="zh-CN" smtClean="0"/>
              <a:t>,</a:t>
            </a:r>
            <a:r>
              <a:rPr lang="zh-CN" altLang="en-US" smtClean="0"/>
              <a:t>组件不可以使用</a:t>
            </a:r>
            <a:r>
              <a:rPr lang="en-US" altLang="zh-CN"/>
              <a:t>!</a:t>
            </a:r>
            <a:endParaRPr lang="en-US" altLang="zh-CN" smtClean="0"/>
          </a:p>
          <a:p>
            <a:pPr marL="457200" indent="-457200">
              <a:buFont typeface="+mj-lt"/>
              <a:buAutoNum type="arabicPeriod"/>
            </a:pPr>
            <a:endParaRPr lang="en-US" altLang="zh-CN"/>
          </a:p>
          <a:p>
            <a:pPr marL="457200" indent="-457200">
              <a:buFont typeface="+mj-lt"/>
              <a:buAutoNum type="arabicPeriod"/>
            </a:pPr>
            <a:r>
              <a:rPr lang="en-US" altLang="zh-CN" smtClean="0"/>
              <a:t>--</a:t>
            </a:r>
            <a:r>
              <a:rPr lang="en-US" altLang="zh-CN"/>
              <a:t>debug=true</a:t>
            </a:r>
            <a:r>
              <a:rPr lang="zh-CN" altLang="en-US"/>
              <a:t>查看详细的自动配置</a:t>
            </a:r>
            <a:r>
              <a:rPr lang="zh-CN" altLang="en-US" smtClean="0"/>
              <a:t>报告</a:t>
            </a:r>
            <a:endParaRPr lang="en-US" altLang="zh-CN" smtClean="0"/>
          </a:p>
          <a:p>
            <a:pPr marL="457200" indent="-457200">
              <a:buFont typeface="+mj-ea"/>
              <a:buAutoNum type="circleNumDbPlain"/>
            </a:pPr>
            <a:r>
              <a:rPr lang="en-US" altLang="zh-CN"/>
              <a:t>Positive </a:t>
            </a:r>
            <a:r>
              <a:rPr lang="en-US" altLang="zh-CN" smtClean="0"/>
              <a:t>matches</a:t>
            </a:r>
            <a:r>
              <a:rPr lang="en-US" altLang="zh-CN"/>
              <a:t>(</a:t>
            </a:r>
            <a:r>
              <a:rPr lang="zh-CN" altLang="en-US" smtClean="0"/>
              <a:t>正匹配</a:t>
            </a:r>
            <a:r>
              <a:rPr lang="en-US" altLang="zh-CN" smtClean="0"/>
              <a:t>): </a:t>
            </a:r>
            <a:r>
              <a:rPr lang="zh-CN" altLang="en-US" smtClean="0"/>
              <a:t>代表可以使用的</a:t>
            </a:r>
            <a:endParaRPr lang="en-US" altLang="zh-CN" smtClean="0"/>
          </a:p>
          <a:p>
            <a:pPr marL="457200" indent="-457200">
              <a:buFont typeface="+mj-ea"/>
              <a:buAutoNum type="circleNumDbPlain"/>
            </a:pPr>
            <a:r>
              <a:rPr lang="en-US" altLang="zh-CN"/>
              <a:t>Negative </a:t>
            </a:r>
            <a:r>
              <a:rPr lang="en-US" altLang="zh-CN" smtClean="0"/>
              <a:t>matches(</a:t>
            </a:r>
            <a:r>
              <a:rPr lang="zh-CN" altLang="en-US" smtClean="0"/>
              <a:t>负匹配</a:t>
            </a:r>
            <a:r>
              <a:rPr lang="en-US" altLang="zh-CN" smtClean="0"/>
              <a:t>): </a:t>
            </a:r>
            <a:r>
              <a:rPr lang="zh-CN" altLang="en-US" smtClean="0"/>
              <a:t>代表不可以使用的</a:t>
            </a:r>
            <a:endParaRPr lang="en-US" altLang="zh-CN" smtClean="0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总结提问</a:t>
            </a:r>
            <a:r>
              <a:rPr lang="en-US" altLang="zh-CN"/>
              <a:t>【</a:t>
            </a:r>
            <a:r>
              <a:rPr lang="zh-CN" altLang="en-US" smtClean="0"/>
              <a:t>第二章</a:t>
            </a:r>
            <a:r>
              <a:rPr lang="zh-CN" altLang="en-US"/>
              <a:t>：</a:t>
            </a:r>
            <a:r>
              <a:rPr lang="en-US" altLang="zh-CN"/>
              <a:t>Spring </a:t>
            </a:r>
            <a:r>
              <a:rPr lang="en-US" altLang="zh-CN" smtClean="0"/>
              <a:t>Boot</a:t>
            </a:r>
            <a:r>
              <a:rPr lang="zh-CN" altLang="en-US" smtClean="0"/>
              <a:t>配置</a:t>
            </a:r>
            <a:r>
              <a:rPr lang="en-US" altLang="zh-CN" smtClean="0"/>
              <a:t>】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mtClean="0"/>
              <a:t>1.</a:t>
            </a:r>
            <a:r>
              <a:rPr lang="zh-CN" altLang="en-US" smtClean="0"/>
              <a:t>说说你是如何理解</a:t>
            </a:r>
            <a:r>
              <a:rPr lang="en-US" altLang="zh-CN" smtClean="0"/>
              <a:t>Spring Boot</a:t>
            </a:r>
            <a:r>
              <a:rPr lang="zh-CN" altLang="en-US" smtClean="0"/>
              <a:t>配置文件加载顺序</a:t>
            </a:r>
            <a:r>
              <a:rPr lang="en-US" altLang="zh-CN" smtClean="0"/>
              <a:t>?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2.</a:t>
            </a:r>
            <a:r>
              <a:rPr lang="zh-CN" altLang="en-US" smtClean="0"/>
              <a:t>例举出几个你认识的条件注解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3.</a:t>
            </a:r>
            <a:r>
              <a:rPr lang="zh-CN" altLang="en-US" smtClean="0"/>
              <a:t>自动配置默认的属性在哪里定义的</a:t>
            </a:r>
            <a:r>
              <a:rPr lang="en-US" altLang="zh-CN" smtClean="0"/>
              <a:t>?</a:t>
            </a:r>
            <a:endParaRPr lang="en-US" altLang="zh-CN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目标二：</a:t>
            </a:r>
            <a:r>
              <a:rPr lang="zh-CN" altLang="en-US"/>
              <a:t>清楚课程怎么学？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二</a:t>
            </a:r>
            <a:r>
              <a:rPr lang="en-US" altLang="zh-CN" smtClean="0"/>
              <a:t>.Spring Boot</a:t>
            </a:r>
            <a:r>
              <a:rPr lang="zh-CN" altLang="zh-CN" smtClean="0"/>
              <a:t>知识</a:t>
            </a:r>
            <a:r>
              <a:rPr lang="zh-CN" altLang="zh-CN"/>
              <a:t>体系</a:t>
            </a: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952304" y="1603265"/>
            <a:ext cx="8780420" cy="47530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目标二：</a:t>
            </a:r>
            <a:r>
              <a:rPr lang="zh-CN" altLang="en-US"/>
              <a:t>清楚课程怎么学？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三</a:t>
            </a:r>
            <a:r>
              <a:rPr lang="en-US" altLang="zh-CN" smtClean="0"/>
              <a:t>.</a:t>
            </a:r>
            <a:r>
              <a:rPr lang="zh-CN" altLang="zh-CN"/>
              <a:t>统一开发环境</a:t>
            </a:r>
            <a:endParaRPr lang="en-US" altLang="zh-CN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/>
              <a:t>JDK1.8</a:t>
            </a:r>
            <a:endParaRPr lang="zh-CN" altLang="zh-CN"/>
          </a:p>
          <a:p>
            <a:pPr marL="457200" indent="-457200">
              <a:buFont typeface="+mj-lt"/>
              <a:buAutoNum type="arabicPeriod"/>
            </a:pPr>
            <a:r>
              <a:rPr lang="en-US" altLang="zh-CN"/>
              <a:t>Maven</a:t>
            </a:r>
            <a:r>
              <a:rPr lang="zh-CN" altLang="zh-CN"/>
              <a:t>版本</a:t>
            </a:r>
            <a:r>
              <a:rPr lang="en-US" altLang="zh-CN"/>
              <a:t>3.x</a:t>
            </a:r>
            <a:endParaRPr lang="zh-CN" altLang="zh-CN"/>
          </a:p>
          <a:p>
            <a:pPr marL="457200" indent="-457200">
              <a:buFont typeface="+mj-lt"/>
              <a:buAutoNum type="arabicPeriod"/>
            </a:pPr>
            <a:r>
              <a:rPr lang="en-US" altLang="zh-CN" smtClean="0"/>
              <a:t>Idea2018.2.2</a:t>
            </a: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目标三：</a:t>
            </a:r>
            <a:r>
              <a:rPr lang="zh-CN" altLang="en-US"/>
              <a:t>了解</a:t>
            </a:r>
            <a:r>
              <a:rPr lang="en-US" altLang="zh-CN"/>
              <a:t>J2EE</a:t>
            </a:r>
            <a:r>
              <a:rPr lang="zh-CN" altLang="en-US"/>
              <a:t>技术</a:t>
            </a:r>
            <a:r>
              <a:rPr lang="zh-CN" altLang="en-US" smtClean="0"/>
              <a:t>栈？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/>
              <a:t>J2EE</a:t>
            </a:r>
            <a:r>
              <a:rPr lang="zh-CN" altLang="zh-CN"/>
              <a:t>笨重的开发技术，繁重的配置，低下的开发效率，复杂的流程处理，对第三方框架整合困难</a:t>
            </a:r>
            <a:r>
              <a:rPr lang="zh-CN" altLang="zh-CN" smtClean="0"/>
              <a:t>。</a:t>
            </a:r>
            <a:r>
              <a:rPr lang="en-US" altLang="zh-CN"/>
              <a:t>Spring </a:t>
            </a:r>
            <a:r>
              <a:rPr lang="en-US" altLang="zh-CN" smtClean="0"/>
              <a:t>Boot </a:t>
            </a:r>
            <a:r>
              <a:rPr lang="zh-CN" altLang="zh-CN"/>
              <a:t>用于</a:t>
            </a:r>
            <a:r>
              <a:rPr lang="zh-CN" altLang="zh-CN" smtClean="0"/>
              <a:t>简化</a:t>
            </a:r>
            <a:r>
              <a:rPr lang="en-US" altLang="zh-CN"/>
              <a:t>S</a:t>
            </a:r>
            <a:r>
              <a:rPr lang="en-US" altLang="zh-CN" smtClean="0"/>
              <a:t>pring</a:t>
            </a:r>
            <a:r>
              <a:rPr lang="zh-CN" altLang="zh-CN"/>
              <a:t>的应用开发的，约定大于配置，简化</a:t>
            </a:r>
            <a:r>
              <a:rPr lang="en-US" altLang="zh-CN"/>
              <a:t>spring</a:t>
            </a:r>
            <a:r>
              <a:rPr lang="zh-CN" altLang="zh-CN"/>
              <a:t>技术栈的开发。</a:t>
            </a:r>
            <a:endParaRPr lang="zh-CN" altLang="zh-CN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3068877" y="2317315"/>
            <a:ext cx="5699342" cy="42135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目标三：</a:t>
            </a:r>
            <a:r>
              <a:rPr lang="en-US" altLang="zh-CN" smtClean="0"/>
              <a:t>Spring </a:t>
            </a:r>
            <a:r>
              <a:rPr lang="en-US" altLang="zh-CN"/>
              <a:t>Boot</a:t>
            </a:r>
            <a:r>
              <a:rPr lang="zh-CN" altLang="en-US" smtClean="0"/>
              <a:t>优缺点？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en-US" altLang="zh-CN" sz="3400" b="1" smtClean="0"/>
              <a:t>Spring </a:t>
            </a:r>
            <a:r>
              <a:rPr lang="en-US" altLang="zh-CN" sz="3400" b="1"/>
              <a:t>Boot</a:t>
            </a:r>
            <a:r>
              <a:rPr lang="zh-CN" altLang="en-US" sz="3400" b="1" smtClean="0"/>
              <a:t>优点：</a:t>
            </a:r>
            <a:endParaRPr lang="en-US" altLang="zh-CN" sz="3400" b="1" smtClean="0"/>
          </a:p>
          <a:p>
            <a:pPr lvl="0"/>
            <a:r>
              <a:rPr lang="en-US" altLang="zh-CN" smtClean="0"/>
              <a:t>Create </a:t>
            </a:r>
            <a:r>
              <a:rPr lang="en-US" altLang="zh-CN"/>
              <a:t>stand-alone Spring applications</a:t>
            </a:r>
            <a:endParaRPr lang="zh-CN" altLang="zh-CN"/>
          </a:p>
          <a:p>
            <a:pPr marL="0" lvl="0" indent="0">
              <a:buNone/>
            </a:pPr>
            <a:r>
              <a:rPr lang="en-US" altLang="zh-CN"/>
              <a:t>//</a:t>
            </a:r>
            <a:r>
              <a:rPr lang="zh-CN" altLang="zh-CN"/>
              <a:t>创建运行的</a:t>
            </a:r>
            <a:r>
              <a:rPr lang="en-US" altLang="zh-CN"/>
              <a:t>spring</a:t>
            </a:r>
            <a:r>
              <a:rPr lang="zh-CN" altLang="zh-CN"/>
              <a:t>项目</a:t>
            </a:r>
            <a:endParaRPr lang="zh-CN" altLang="zh-CN"/>
          </a:p>
          <a:p>
            <a:pPr lvl="0"/>
            <a:r>
              <a:rPr lang="en-US" altLang="zh-CN"/>
              <a:t>Embed Tomcat, Jetty or Undertow directly (no need to deploy WAR files)</a:t>
            </a:r>
            <a:endParaRPr lang="zh-CN" altLang="zh-CN"/>
          </a:p>
          <a:p>
            <a:pPr marL="0" lvl="0" indent="0">
              <a:buNone/>
            </a:pPr>
            <a:r>
              <a:rPr lang="en-US" altLang="zh-CN"/>
              <a:t>//</a:t>
            </a:r>
            <a:r>
              <a:rPr lang="zh-CN" altLang="zh-CN"/>
              <a:t>兼容</a:t>
            </a:r>
            <a:r>
              <a:rPr lang="en-US" altLang="zh-CN"/>
              <a:t>web</a:t>
            </a:r>
            <a:r>
              <a:rPr lang="zh-CN" altLang="zh-CN"/>
              <a:t>容器，无需打成</a:t>
            </a:r>
            <a:r>
              <a:rPr lang="en-US" altLang="zh-CN"/>
              <a:t>war</a:t>
            </a:r>
            <a:r>
              <a:rPr lang="zh-CN" altLang="zh-CN"/>
              <a:t>包部署</a:t>
            </a:r>
            <a:endParaRPr lang="zh-CN" altLang="zh-CN"/>
          </a:p>
          <a:p>
            <a:pPr lvl="0"/>
            <a:r>
              <a:rPr lang="en-US" altLang="zh-CN"/>
              <a:t>Provide opinionated 'starter' dependencies to simplify your build configuration</a:t>
            </a:r>
            <a:endParaRPr lang="zh-CN" altLang="zh-CN"/>
          </a:p>
          <a:p>
            <a:pPr marL="0" lvl="0" indent="0">
              <a:buNone/>
            </a:pPr>
            <a:r>
              <a:rPr lang="en-US" altLang="zh-CN"/>
              <a:t>//</a:t>
            </a:r>
            <a:r>
              <a:rPr lang="zh-CN" altLang="zh-CN"/>
              <a:t>使用</a:t>
            </a:r>
            <a:r>
              <a:rPr lang="en-US" altLang="zh-CN"/>
              <a:t>starter</a:t>
            </a:r>
            <a:r>
              <a:rPr lang="zh-CN" altLang="zh-CN"/>
              <a:t>进行简单的配置就可以使用</a:t>
            </a:r>
            <a:r>
              <a:rPr lang="en-US" altLang="zh-CN"/>
              <a:t>spring</a:t>
            </a:r>
            <a:r>
              <a:rPr lang="zh-CN" altLang="zh-CN"/>
              <a:t>全套框架</a:t>
            </a:r>
            <a:endParaRPr lang="zh-CN" altLang="zh-CN"/>
          </a:p>
          <a:p>
            <a:pPr lvl="0"/>
            <a:r>
              <a:rPr lang="en-US" altLang="zh-CN"/>
              <a:t>Automatically configure Spring and 3rd party libraries whenever possible</a:t>
            </a:r>
            <a:endParaRPr lang="zh-CN" altLang="zh-CN"/>
          </a:p>
          <a:p>
            <a:pPr marL="0" lvl="0" indent="0">
              <a:buNone/>
            </a:pPr>
            <a:r>
              <a:rPr lang="en-US" altLang="zh-CN"/>
              <a:t>//</a:t>
            </a:r>
            <a:r>
              <a:rPr lang="zh-CN" altLang="zh-CN"/>
              <a:t>自动配置</a:t>
            </a:r>
            <a:r>
              <a:rPr lang="en-US" altLang="zh-CN"/>
              <a:t>spring</a:t>
            </a:r>
            <a:r>
              <a:rPr lang="zh-CN" altLang="zh-CN"/>
              <a:t>以及第三方框架，并且提供自定义配置功能</a:t>
            </a:r>
            <a:endParaRPr lang="zh-CN" altLang="zh-CN"/>
          </a:p>
          <a:p>
            <a:pPr lvl="0"/>
            <a:r>
              <a:rPr lang="en-US" altLang="zh-CN"/>
              <a:t>Provide production-ready features such as metrics, health checks and externalized configuration</a:t>
            </a:r>
            <a:endParaRPr lang="zh-CN" altLang="zh-CN"/>
          </a:p>
          <a:p>
            <a:pPr marL="0" lvl="0" indent="0">
              <a:buNone/>
            </a:pPr>
            <a:r>
              <a:rPr lang="en-US" altLang="zh-CN"/>
              <a:t>//</a:t>
            </a:r>
            <a:r>
              <a:rPr lang="zh-CN" altLang="zh-CN"/>
              <a:t>提供生产环境健康功能，比如运行状态的检查和外部配置</a:t>
            </a:r>
            <a:endParaRPr lang="zh-CN" altLang="zh-CN"/>
          </a:p>
          <a:p>
            <a:pPr lvl="0"/>
            <a:r>
              <a:rPr lang="en-US" altLang="zh-CN"/>
              <a:t>Absolutely no code generation and no requirement for XML configuration</a:t>
            </a:r>
            <a:endParaRPr lang="zh-CN" altLang="zh-CN"/>
          </a:p>
          <a:p>
            <a:pPr marL="0" lvl="0" indent="0">
              <a:buNone/>
            </a:pPr>
            <a:r>
              <a:rPr lang="en-US" altLang="zh-CN"/>
              <a:t>/ /</a:t>
            </a:r>
            <a:r>
              <a:rPr lang="zh-CN" altLang="zh-CN" smtClean="0"/>
              <a:t>不</a:t>
            </a:r>
            <a:r>
              <a:rPr lang="zh-CN" altLang="zh-CN"/>
              <a:t>需要配置</a:t>
            </a:r>
            <a:r>
              <a:rPr lang="en-US" altLang="zh-CN"/>
              <a:t>xml</a:t>
            </a:r>
            <a:r>
              <a:rPr lang="zh-CN" altLang="zh-CN"/>
              <a:t>，无须生成代码，开箱即用</a:t>
            </a:r>
            <a:r>
              <a:rPr lang="zh-CN" altLang="zh-CN" smtClean="0"/>
              <a:t>。</a:t>
            </a: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目标三：</a:t>
            </a:r>
            <a:r>
              <a:rPr lang="en-US" altLang="zh-CN"/>
              <a:t>Spring Boot</a:t>
            </a:r>
            <a:r>
              <a:rPr lang="zh-CN" altLang="en-US"/>
              <a:t>优缺点？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zh-CN" sz="3400" b="1" smtClean="0"/>
              <a:t>Spring Boot</a:t>
            </a:r>
            <a:r>
              <a:rPr lang="zh-CN" altLang="en-US" sz="3400" b="1"/>
              <a:t>缺点</a:t>
            </a:r>
            <a:r>
              <a:rPr lang="zh-CN" altLang="en-US" sz="3400" b="1" smtClean="0"/>
              <a:t>：</a:t>
            </a:r>
            <a:endParaRPr lang="en-US" altLang="zh-CN" sz="3400" b="1" smtClean="0"/>
          </a:p>
          <a:p>
            <a:pPr marL="0" lvl="0" indent="0">
              <a:buNone/>
            </a:pPr>
            <a:r>
              <a:rPr lang="zh-CN" altLang="en-US" sz="3400" b="1" smtClean="0"/>
              <a:t>由于</a:t>
            </a:r>
            <a:r>
              <a:rPr lang="en-US" altLang="zh-CN" sz="3400" b="1" smtClean="0"/>
              <a:t>Spring Boot</a:t>
            </a:r>
            <a:r>
              <a:rPr lang="zh-CN" altLang="en-US" sz="3400" b="1" smtClean="0"/>
              <a:t>封装了大量框架，入门比较容易，精通比较困难，要对封装的第三方框架底层</a:t>
            </a:r>
            <a:r>
              <a:rPr lang="en-US" altLang="zh-CN" sz="3400" b="1" smtClean="0"/>
              <a:t>API</a:t>
            </a:r>
            <a:r>
              <a:rPr lang="zh-CN" altLang="en-US" sz="3400" b="1" smtClean="0"/>
              <a:t>有深入了解，才能定制高级的服务。</a:t>
            </a:r>
            <a:endParaRPr lang="en-US" altLang="zh-CN" sz="3400" b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目标四：</a:t>
            </a:r>
            <a:r>
              <a:rPr lang="zh-CN" altLang="en-US"/>
              <a:t>熟练编写</a:t>
            </a:r>
            <a:r>
              <a:rPr lang="en-US" altLang="zh-CN"/>
              <a:t>Spring Boot</a:t>
            </a:r>
            <a:r>
              <a:rPr lang="zh-CN" altLang="en-US"/>
              <a:t>快速</a:t>
            </a:r>
            <a:r>
              <a:rPr lang="zh-CN" altLang="en-US" smtClean="0"/>
              <a:t>入门</a:t>
            </a:r>
            <a:r>
              <a:rPr lang="en-US" altLang="zh-CN" smtClean="0"/>
              <a:t>-</a:t>
            </a:r>
            <a:r>
              <a:rPr lang="zh-CN" altLang="en-US" smtClean="0"/>
              <a:t>环境配置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2" indent="-342900">
              <a:buFont typeface="+mj-lt"/>
              <a:buAutoNum type="arabicPeriod"/>
            </a:pPr>
            <a:r>
              <a:rPr lang="zh-CN" altLang="zh-CN" b="1" smtClean="0"/>
              <a:t>配置</a:t>
            </a:r>
            <a:r>
              <a:rPr lang="en-US" altLang="zh-CN" b="1" smtClean="0"/>
              <a:t>maven</a:t>
            </a:r>
            <a:r>
              <a:rPr lang="zh-CN" altLang="en-US" b="1" smtClean="0"/>
              <a:t>版本工具</a:t>
            </a:r>
            <a:endParaRPr lang="en-US" altLang="zh-CN" b="1" smtClean="0"/>
          </a:p>
          <a:p>
            <a:pPr marL="342900" lvl="2" indent="-342900">
              <a:buFont typeface="+mj-lt"/>
              <a:buAutoNum type="arabicPeriod"/>
            </a:pPr>
            <a:endParaRPr lang="en-US" altLang="zh-CN" b="1"/>
          </a:p>
          <a:p>
            <a:pPr marL="342900" lvl="2" indent="-342900">
              <a:buFont typeface="+mj-lt"/>
              <a:buAutoNum type="arabicPeriod"/>
            </a:pPr>
            <a:endParaRPr lang="en-US" altLang="zh-CN" b="1" smtClean="0"/>
          </a:p>
          <a:p>
            <a:pPr marL="0" lvl="2" indent="0">
              <a:buNone/>
            </a:pPr>
            <a:endParaRPr lang="en-US" altLang="zh-CN" b="1" smtClean="0"/>
          </a:p>
          <a:p>
            <a:pPr marL="0" lvl="2" indent="0">
              <a:buNone/>
            </a:pPr>
            <a:endParaRPr lang="en-US" altLang="zh-CN" b="1" smtClean="0"/>
          </a:p>
          <a:p>
            <a:pPr marL="0" lvl="2" indent="0">
              <a:buNone/>
            </a:pPr>
            <a:endParaRPr lang="zh-CN" altLang="zh-CN" b="1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0860-3CE7-4EC1-80B2-E4FAEF86BBE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859794" y="1851895"/>
            <a:ext cx="5762625" cy="1200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856" y="1357460"/>
            <a:ext cx="6000750" cy="1390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982" y="3101983"/>
            <a:ext cx="7010400" cy="2514600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 flipV="1">
            <a:off x="2116899" y="2008096"/>
            <a:ext cx="2702254" cy="7859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88" y="5387186"/>
            <a:ext cx="4257675" cy="1019175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>
            <a:off x="2116899" y="3405918"/>
            <a:ext cx="3226626" cy="23310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1653436" y="2810348"/>
            <a:ext cx="463463" cy="32890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TczZmQ0N2JmNmMzOTRjMmQ4YTZlMTc5OWJlMTlmMTIifQ=="/>
</p:tagLst>
</file>

<file path=ppt/theme/theme1.xml><?xml version="1.0" encoding="utf-8"?>
<a:theme xmlns:a="http://schemas.openxmlformats.org/drawingml/2006/main" name="自定义设计方案">
  <a:themeElements>
    <a:clrScheme name="自定义 1">
      <a:dk1>
        <a:sysClr val="windowText" lastClr="000000"/>
      </a:dk1>
      <a:lt1>
        <a:sysClr val="window" lastClr="FFFFFF"/>
      </a:lt1>
      <a:dk2>
        <a:srgbClr val="41615B"/>
      </a:dk2>
      <a:lt2>
        <a:srgbClr val="E7E6E6"/>
      </a:lt2>
      <a:accent1>
        <a:srgbClr val="26AB8E"/>
      </a:accent1>
      <a:accent2>
        <a:srgbClr val="ED7D31"/>
      </a:accent2>
      <a:accent3>
        <a:srgbClr val="F2F2F2"/>
      </a:accent3>
      <a:accent4>
        <a:srgbClr val="FFC000"/>
      </a:accent4>
      <a:accent5>
        <a:srgbClr val="6F3B55"/>
      </a:accent5>
      <a:accent6>
        <a:srgbClr val="85C0FB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7674</Words>
  <Application>WPS 演示</Application>
  <PresentationFormat>宽屏</PresentationFormat>
  <Paragraphs>424</Paragraphs>
  <Slides>34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Microsoft YaHei UI</vt:lpstr>
      <vt:lpstr>自定义设计方案</vt:lpstr>
      <vt:lpstr>第一章：Spring Boot入门</vt:lpstr>
      <vt:lpstr>目标一：了解为什么要学习Spring Boot？</vt:lpstr>
      <vt:lpstr>目标二：清楚课程怎么学？</vt:lpstr>
      <vt:lpstr>目标二：清楚课程怎么学？</vt:lpstr>
      <vt:lpstr>目标二：清楚课程怎么学？</vt:lpstr>
      <vt:lpstr>目标三：了解J2EE技术栈？</vt:lpstr>
      <vt:lpstr>目标三：Spring Boot优缺点？</vt:lpstr>
      <vt:lpstr>目标三：Spring Boot优缺点？</vt:lpstr>
      <vt:lpstr>目标四：熟练编写Spring Boot快速入门-环境配置</vt:lpstr>
      <vt:lpstr>目标四：熟练编写Spring Boot快速入门-环境配置</vt:lpstr>
      <vt:lpstr>目标四：熟练编写Spring Boot快速入门helloWorld程序流程</vt:lpstr>
      <vt:lpstr>目标四：熟练编写Spring Boot快速入门helloWorld程序流程</vt:lpstr>
      <vt:lpstr>目标四：熟练编写Spring Boot快速入门helloWorld程序流程</vt:lpstr>
      <vt:lpstr>目标五：理解Pom文件的依赖与starter启动器的作用</vt:lpstr>
      <vt:lpstr>目标五：理解Pom文件的依赖与starter启动器的作用</vt:lpstr>
      <vt:lpstr>目标六：理解主程序@SpringBootApplication</vt:lpstr>
      <vt:lpstr>目标六：理解主程序@SpringBootApplication</vt:lpstr>
      <vt:lpstr>目标七：理解*AutoConfiguration自动配置精髓</vt:lpstr>
      <vt:lpstr>总结提问【第一章：Spring Boot入门】</vt:lpstr>
      <vt:lpstr>第二章：Spring Boot 配置</vt:lpstr>
      <vt:lpstr>目标一：了解引导器快速创建Spring Boot应用程序</vt:lpstr>
      <vt:lpstr>目标二：学会Spring Boot全局配置和yaml的语法</vt:lpstr>
      <vt:lpstr>目标二：学会Spring Boot全局配置和yaml的语法</vt:lpstr>
      <vt:lpstr>目标三：Spring Boot获取配置文件的值及配置文件编码设置</vt:lpstr>
      <vt:lpstr>目标三：Spring Boot获取配置文件的值及配置文件编码设置</vt:lpstr>
      <vt:lpstr>目标四:清楚@ConfigurationProperties与@Value区别</vt:lpstr>
      <vt:lpstr>目标五： @PropertySource @ImportResource@Bean 和占位符使用</vt:lpstr>
      <vt:lpstr>目标六:多文件配置,加载顺序与位置</vt:lpstr>
      <vt:lpstr>目标六:多文件配置,加载顺序与位置</vt:lpstr>
      <vt:lpstr>目标六：多文件配置,加载顺序与位置</vt:lpstr>
      <vt:lpstr>目标七：续第一章自动配置原理精髓</vt:lpstr>
      <vt:lpstr>目标七：续第一章自动配置原理精髓</vt:lpstr>
      <vt:lpstr>目标八：学会@Conditional和自动配置报告</vt:lpstr>
      <vt:lpstr>总结提问【第二章：Spring Boot配置】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IIG战略市场部（作业一）</dc:title>
  <dc:creator>Administrator</dc:creator>
  <cp:lastModifiedBy>Administrator</cp:lastModifiedBy>
  <cp:revision>1656</cp:revision>
  <dcterms:created xsi:type="dcterms:W3CDTF">2015-05-05T08:02:00Z</dcterms:created>
  <dcterms:modified xsi:type="dcterms:W3CDTF">2022-09-02T12:16:02Z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F72A0D4524594055833EC6205287A045</vt:lpwstr>
  </property>
</Properties>
</file>